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2" r:id="rId2"/>
    <p:sldId id="291" r:id="rId3"/>
    <p:sldId id="257" r:id="rId4"/>
    <p:sldId id="258" r:id="rId5"/>
    <p:sldId id="259" r:id="rId6"/>
    <p:sldId id="268" r:id="rId7"/>
    <p:sldId id="270" r:id="rId8"/>
    <p:sldId id="293" r:id="rId9"/>
    <p:sldId id="271" r:id="rId10"/>
    <p:sldId id="294" r:id="rId11"/>
    <p:sldId id="295" r:id="rId12"/>
    <p:sldId id="278" r:id="rId13"/>
    <p:sldId id="296" r:id="rId14"/>
    <p:sldId id="354" r:id="rId15"/>
    <p:sldId id="305" r:id="rId16"/>
    <p:sldId id="355" r:id="rId17"/>
    <p:sldId id="307" r:id="rId18"/>
    <p:sldId id="356" r:id="rId19"/>
    <p:sldId id="312" r:id="rId20"/>
    <p:sldId id="313" r:id="rId21"/>
    <p:sldId id="316" r:id="rId22"/>
    <p:sldId id="317" r:id="rId23"/>
    <p:sldId id="357" r:id="rId24"/>
    <p:sldId id="319" r:id="rId25"/>
    <p:sldId id="358" r:id="rId26"/>
    <p:sldId id="323" r:id="rId27"/>
    <p:sldId id="325" r:id="rId28"/>
    <p:sldId id="327" r:id="rId29"/>
    <p:sldId id="329" r:id="rId30"/>
    <p:sldId id="333" r:id="rId31"/>
    <p:sldId id="335" r:id="rId32"/>
    <p:sldId id="344" r:id="rId33"/>
    <p:sldId id="346" r:id="rId34"/>
    <p:sldId id="359" r:id="rId35"/>
    <p:sldId id="352" r:id="rId36"/>
    <p:sldId id="360" r:id="rId37"/>
    <p:sldId id="361" r:id="rId38"/>
    <p:sldId id="362" r:id="rId39"/>
    <p:sldId id="363" r:id="rId40"/>
    <p:sldId id="365" r:id="rId41"/>
    <p:sldId id="364"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80" r:id="rId56"/>
    <p:sldId id="381" r:id="rId57"/>
    <p:sldId id="382" r:id="rId58"/>
    <p:sldId id="379" r:id="rId59"/>
    <p:sldId id="383" r:id="rId60"/>
    <p:sldId id="385" r:id="rId61"/>
    <p:sldId id="384" r:id="rId62"/>
    <p:sldId id="386" r:id="rId63"/>
    <p:sldId id="387" r:id="rId64"/>
    <p:sldId id="388" r:id="rId65"/>
    <p:sldId id="389" r:id="rId66"/>
    <p:sldId id="390" r:id="rId67"/>
    <p:sldId id="391" r:id="rId68"/>
    <p:sldId id="392" r:id="rId69"/>
    <p:sldId id="393" r:id="rId70"/>
    <p:sldId id="394" r:id="rId71"/>
    <p:sldId id="35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3842" autoAdjust="0"/>
  </p:normalViewPr>
  <p:slideViewPr>
    <p:cSldViewPr snapToGrid="0">
      <p:cViewPr>
        <p:scale>
          <a:sx n="93" d="100"/>
          <a:sy n="93" d="100"/>
        </p:scale>
        <p:origin x="14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3/24/2024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F76F-5AC3-8239-C1DB-75FF0BF3363E}"/>
              </a:ext>
            </a:extLst>
          </p:cNvPr>
          <p:cNvSpPr>
            <a:spLocks noGrp="1"/>
          </p:cNvSpPr>
          <p:nvPr>
            <p:ph type="title"/>
          </p:nvPr>
        </p:nvSpPr>
        <p:spPr>
          <a:xfrm>
            <a:off x="753533" y="1149773"/>
            <a:ext cx="10837334" cy="2103967"/>
          </a:xfrm>
        </p:spPr>
        <p:txBody>
          <a:bodyPr>
            <a:normAutofit fontScale="90000"/>
          </a:bodyPr>
          <a:lstStyle/>
          <a:p>
            <a:r>
              <a:rPr lang="en-US" sz="4400" b="1" u="sng" dirty="0">
                <a:solidFill>
                  <a:srgbClr val="FF0000"/>
                </a:solidFill>
                <a:effectLst>
                  <a:outerShdw blurRad="38100" dist="38100" dir="2700000" algn="tl">
                    <a:srgbClr val="000000">
                      <a:alpha val="43137"/>
                    </a:srgbClr>
                  </a:outerShdw>
                </a:effectLst>
              </a:rPr>
              <a:t>Accelerator Program In Business Analytics And Data Science: Batch 7</a:t>
            </a:r>
            <a:r>
              <a:rPr lang="en-US" sz="1400" u="sng" dirty="0">
                <a:solidFill>
                  <a:srgbClr val="1F1F1F"/>
                </a:solidFill>
                <a:effectLst>
                  <a:outerShdw blurRad="38100" dist="38100" dir="2700000" algn="tl">
                    <a:srgbClr val="000000">
                      <a:alpha val="43137"/>
                    </a:srgbClr>
                  </a:outerShdw>
                </a:effectLst>
                <a:latin typeface="Google Sans"/>
              </a:rPr>
              <a:t>   </a:t>
            </a:r>
            <a:r>
              <a:rPr lang="en-US" sz="4400" b="1" u="sng" dirty="0">
                <a:solidFill>
                  <a:srgbClr val="FF0000"/>
                </a:solidFill>
                <a:effectLst>
                  <a:outerShdw blurRad="38100" dist="38100" dir="2700000" algn="tl">
                    <a:srgbClr val="000000">
                      <a:alpha val="43137"/>
                    </a:srgbClr>
                  </a:outerShdw>
                </a:effectLst>
              </a:rPr>
              <a:t>G4 – Capstone Project</a:t>
            </a:r>
            <a:br>
              <a:rPr lang="en-US" sz="4400" b="1" u="sng" dirty="0">
                <a:solidFill>
                  <a:srgbClr val="FF0000"/>
                </a:solidFill>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830CFE0-C7BE-D5E7-AC7D-3D678CF7DB8C}"/>
              </a:ext>
            </a:extLst>
          </p:cNvPr>
          <p:cNvSpPr>
            <a:spLocks noGrp="1"/>
          </p:cNvSpPr>
          <p:nvPr>
            <p:ph idx="1"/>
          </p:nvPr>
        </p:nvSpPr>
        <p:spPr/>
        <p:txBody>
          <a:bodyPr/>
          <a:lstStyle/>
          <a:p>
            <a:pPr marL="0" indent="0">
              <a:buNone/>
            </a:pPr>
            <a:r>
              <a:rPr lang="en-US" sz="3600" b="1" u="sng" dirty="0">
                <a:solidFill>
                  <a:srgbClr val="FF0000"/>
                </a:solidFill>
                <a:effectLst>
                  <a:outerShdw blurRad="38100" dist="38100" dir="2700000" algn="tl">
                    <a:srgbClr val="000000">
                      <a:alpha val="43137"/>
                    </a:srgbClr>
                  </a:outerShdw>
                </a:effectLst>
              </a:rPr>
              <a:t>Group 4 Participants:</a:t>
            </a:r>
            <a:br>
              <a:rPr lang="en-US" sz="4000" b="1" u="sng" dirty="0">
                <a:solidFill>
                  <a:srgbClr val="FF0000"/>
                </a:solidFill>
                <a:effectLst>
                  <a:outerShdw blurRad="38100" dist="38100" dir="2700000" algn="tl">
                    <a:srgbClr val="000000">
                      <a:alpha val="43137"/>
                    </a:srgbClr>
                  </a:outerShdw>
                </a:effectLst>
              </a:rPr>
            </a:br>
            <a:r>
              <a:rPr lang="en-US" sz="2800" b="1" u="sng" dirty="0">
                <a:solidFill>
                  <a:srgbClr val="00B0F0"/>
                </a:solidFill>
                <a:effectLst>
                  <a:outerShdw blurRad="38100" dist="38100" dir="2700000" algn="tl">
                    <a:srgbClr val="000000">
                      <a:alpha val="43137"/>
                    </a:srgbClr>
                  </a:outerShdw>
                </a:effectLst>
              </a:rPr>
              <a:t>1) </a:t>
            </a:r>
            <a:r>
              <a:rPr lang="en-US" sz="2800" b="1" u="sng" dirty="0" err="1">
                <a:solidFill>
                  <a:srgbClr val="00B0F0"/>
                </a:solidFill>
                <a:effectLst>
                  <a:outerShdw blurRad="38100" dist="38100" dir="2700000" algn="tl">
                    <a:srgbClr val="000000">
                      <a:alpha val="43137"/>
                    </a:srgbClr>
                  </a:outerShdw>
                </a:effectLst>
              </a:rPr>
              <a:t>Vrushabh</a:t>
            </a:r>
            <a:r>
              <a:rPr lang="en-US" sz="2800" b="1" u="sng" dirty="0">
                <a:solidFill>
                  <a:srgbClr val="00B0F0"/>
                </a:solidFill>
                <a:effectLst>
                  <a:outerShdw blurRad="38100" dist="38100" dir="2700000" algn="tl">
                    <a:srgbClr val="000000">
                      <a:alpha val="43137"/>
                    </a:srgbClr>
                  </a:outerShdw>
                </a:effectLst>
              </a:rPr>
              <a:t> Dongre</a:t>
            </a:r>
          </a:p>
          <a:p>
            <a:pPr marL="0" indent="0">
              <a:buNone/>
            </a:pPr>
            <a:r>
              <a:rPr lang="en-US" sz="2800" b="1" u="sng" dirty="0">
                <a:solidFill>
                  <a:srgbClr val="00B0F0"/>
                </a:solidFill>
                <a:effectLst>
                  <a:outerShdw blurRad="38100" dist="38100" dir="2700000" algn="tl">
                    <a:srgbClr val="000000">
                      <a:alpha val="43137"/>
                    </a:srgbClr>
                  </a:outerShdw>
                </a:effectLst>
              </a:rPr>
              <a:t>2) Satya Spandana</a:t>
            </a:r>
          </a:p>
          <a:p>
            <a:pPr marL="0" indent="0">
              <a:buNone/>
            </a:pPr>
            <a:r>
              <a:rPr lang="en-US" sz="2800" b="1" u="sng" dirty="0">
                <a:solidFill>
                  <a:srgbClr val="00B0F0"/>
                </a:solidFill>
                <a:effectLst>
                  <a:outerShdw blurRad="38100" dist="38100" dir="2700000" algn="tl">
                    <a:srgbClr val="000000">
                      <a:alpha val="43137"/>
                    </a:srgbClr>
                  </a:outerShdw>
                </a:effectLst>
              </a:rPr>
              <a:t>3) Ganesh Prakash </a:t>
            </a:r>
            <a:r>
              <a:rPr lang="en-US" sz="2800" b="1" u="sng" dirty="0" err="1">
                <a:solidFill>
                  <a:srgbClr val="00B0F0"/>
                </a:solidFill>
                <a:effectLst>
                  <a:outerShdw blurRad="38100" dist="38100" dir="2700000" algn="tl">
                    <a:srgbClr val="000000">
                      <a:alpha val="43137"/>
                    </a:srgbClr>
                  </a:outerShdw>
                </a:effectLst>
              </a:rPr>
              <a:t>Shet</a:t>
            </a:r>
            <a:endParaRPr lang="en-US" sz="2800" dirty="0">
              <a:solidFill>
                <a:srgbClr val="00B0F0"/>
              </a:solidFill>
            </a:endParaRPr>
          </a:p>
        </p:txBody>
      </p:sp>
    </p:spTree>
    <p:extLst>
      <p:ext uri="{BB962C8B-B14F-4D97-AF65-F5344CB8AC3E}">
        <p14:creationId xmlns:p14="http://schemas.microsoft.com/office/powerpoint/2010/main" val="129981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9B96F-F0C5-1C83-3659-1CA91AC9A35A}"/>
              </a:ext>
            </a:extLst>
          </p:cNvPr>
          <p:cNvSpPr>
            <a:spLocks noGrp="1"/>
          </p:cNvSpPr>
          <p:nvPr>
            <p:ph type="title"/>
          </p:nvPr>
        </p:nvSpPr>
        <p:spPr>
          <a:xfrm>
            <a:off x="1295402" y="609600"/>
            <a:ext cx="9601196" cy="495300"/>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Behavior </a:t>
            </a:r>
            <a:r>
              <a:rPr lang="en-US" sz="44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Dataset</a:t>
            </a:r>
            <a:endParaRPr lang="en-US" dirty="0"/>
          </a:p>
        </p:txBody>
      </p:sp>
      <p:sp>
        <p:nvSpPr>
          <p:cNvPr id="3" name="Content Placeholder 2">
            <a:extLst>
              <a:ext uri="{FF2B5EF4-FFF2-40B4-BE49-F238E27FC236}">
                <a16:creationId xmlns:a16="http://schemas.microsoft.com/office/drawing/2014/main" id="{8EFB8DEE-5C47-5BF9-234D-931722ACE3E0}"/>
              </a:ext>
            </a:extLst>
          </p:cNvPr>
          <p:cNvSpPr>
            <a:spLocks noGrp="1"/>
          </p:cNvSpPr>
          <p:nvPr>
            <p:ph idx="1"/>
          </p:nvPr>
        </p:nvSpPr>
        <p:spPr>
          <a:xfrm>
            <a:off x="787400" y="1028699"/>
            <a:ext cx="10109197" cy="5095875"/>
          </a:xfrm>
        </p:spPr>
        <p:txBody>
          <a:bodyPr>
            <a:normAutofit fontScale="85000" lnSpcReduction="20000"/>
          </a:bodyPr>
          <a:lstStyle/>
          <a:p>
            <a:r>
              <a:rPr lang="en-US" sz="2600" b="1" dirty="0"/>
              <a:t>Recency </a:t>
            </a:r>
            <a:r>
              <a:rPr lang="en-US" sz="2400" b="1" dirty="0"/>
              <a:t>:- </a:t>
            </a:r>
            <a:r>
              <a:rPr lang="en-US" dirty="0"/>
              <a:t>Number of days since customer's last purchase </a:t>
            </a:r>
          </a:p>
          <a:p>
            <a:r>
              <a:rPr lang="en-US" sz="2600" b="1" dirty="0" err="1"/>
              <a:t>MntWines</a:t>
            </a:r>
            <a:r>
              <a:rPr lang="en-US" sz="2400" b="1" dirty="0"/>
              <a:t> :- </a:t>
            </a:r>
            <a:r>
              <a:rPr lang="en-US" dirty="0"/>
              <a:t>Amount spent on wine in the last 2 years </a:t>
            </a:r>
          </a:p>
          <a:p>
            <a:r>
              <a:rPr lang="en-US" sz="2600" b="1" dirty="0" err="1"/>
              <a:t>MntFruits</a:t>
            </a:r>
            <a:r>
              <a:rPr lang="en-US" sz="2600" b="1" dirty="0"/>
              <a:t> </a:t>
            </a:r>
            <a:r>
              <a:rPr lang="en-US" sz="2400" b="1" dirty="0"/>
              <a:t>:- </a:t>
            </a:r>
            <a:r>
              <a:rPr lang="en-US" dirty="0"/>
              <a:t>Amount spent on fruits in the last 2 years </a:t>
            </a:r>
          </a:p>
          <a:p>
            <a:r>
              <a:rPr lang="en-US" sz="2600" b="1" dirty="0" err="1"/>
              <a:t>MntMeatProducts</a:t>
            </a:r>
            <a:r>
              <a:rPr lang="en-US" sz="2600" b="1" dirty="0"/>
              <a:t> </a:t>
            </a:r>
            <a:r>
              <a:rPr lang="en-US" sz="2400" b="1" dirty="0"/>
              <a:t>:- </a:t>
            </a:r>
            <a:r>
              <a:rPr lang="en-US" dirty="0"/>
              <a:t>Amount spent on meat in the last 2 years </a:t>
            </a:r>
          </a:p>
          <a:p>
            <a:r>
              <a:rPr lang="en-US" sz="2600" b="1" dirty="0" err="1"/>
              <a:t>MntFishProducts</a:t>
            </a:r>
            <a:r>
              <a:rPr lang="en-US" sz="2600" b="1" dirty="0"/>
              <a:t> </a:t>
            </a:r>
            <a:r>
              <a:rPr lang="en-US" sz="2400" b="1" dirty="0"/>
              <a:t>:- </a:t>
            </a:r>
            <a:r>
              <a:rPr lang="en-US" dirty="0"/>
              <a:t>Amount spent on fish in the last 2 years </a:t>
            </a:r>
          </a:p>
          <a:p>
            <a:r>
              <a:rPr lang="en-US" sz="2600" b="1" dirty="0" err="1"/>
              <a:t>MntSweetProducts</a:t>
            </a:r>
            <a:r>
              <a:rPr lang="en-US" sz="2600" b="1" dirty="0"/>
              <a:t> </a:t>
            </a:r>
            <a:r>
              <a:rPr lang="en-US" sz="2400" b="1" dirty="0"/>
              <a:t>:- </a:t>
            </a:r>
            <a:r>
              <a:rPr lang="en-US" dirty="0"/>
              <a:t>Amount spent on sweets in the last 2 years </a:t>
            </a:r>
          </a:p>
          <a:p>
            <a:r>
              <a:rPr lang="en-US" sz="2600" b="1" dirty="0" err="1"/>
              <a:t>MntGoldProducst</a:t>
            </a:r>
            <a:r>
              <a:rPr lang="en-US" sz="2600" b="1" dirty="0"/>
              <a:t> </a:t>
            </a:r>
            <a:r>
              <a:rPr lang="en-US" sz="2400" b="1" dirty="0"/>
              <a:t>:- </a:t>
            </a:r>
            <a:r>
              <a:rPr lang="en-US" dirty="0"/>
              <a:t>Amount spent on gold in the last 2 years </a:t>
            </a:r>
          </a:p>
          <a:p>
            <a:r>
              <a:rPr lang="en-US" sz="2800" b="1" dirty="0" err="1"/>
              <a:t>NumDealsPurchases</a:t>
            </a:r>
            <a:r>
              <a:rPr lang="en-US" sz="2800" b="1" dirty="0"/>
              <a:t> </a:t>
            </a:r>
            <a:r>
              <a:rPr lang="en-US" sz="2400" b="1" dirty="0"/>
              <a:t>:- </a:t>
            </a:r>
            <a:r>
              <a:rPr lang="en-US" dirty="0"/>
              <a:t>Number of purchases made with a discount</a:t>
            </a:r>
          </a:p>
          <a:p>
            <a:r>
              <a:rPr lang="en-US" dirty="0"/>
              <a:t> </a:t>
            </a:r>
            <a:r>
              <a:rPr lang="en-US" sz="2800" b="1" dirty="0" err="1"/>
              <a:t>NumWebPurchases</a:t>
            </a:r>
            <a:r>
              <a:rPr lang="en-US" sz="2800" b="1" dirty="0"/>
              <a:t> </a:t>
            </a:r>
            <a:r>
              <a:rPr lang="en-US" sz="2400" b="1" dirty="0"/>
              <a:t>:- </a:t>
            </a:r>
            <a:r>
              <a:rPr lang="en-US" dirty="0"/>
              <a:t>Number of purchases made through the company's web site </a:t>
            </a:r>
          </a:p>
          <a:p>
            <a:r>
              <a:rPr lang="en-US" sz="2800" b="1" dirty="0" err="1"/>
              <a:t>NumCataloguePurchases</a:t>
            </a:r>
            <a:r>
              <a:rPr lang="en-US" sz="2800" b="1" dirty="0"/>
              <a:t> </a:t>
            </a:r>
            <a:r>
              <a:rPr lang="en-US" sz="2400" b="1" dirty="0"/>
              <a:t>:- </a:t>
            </a:r>
            <a:r>
              <a:rPr lang="en-US" dirty="0"/>
              <a:t>Number of purchases made using a catalogue </a:t>
            </a:r>
          </a:p>
          <a:p>
            <a:r>
              <a:rPr lang="en-US" sz="2800" b="1" dirty="0" err="1"/>
              <a:t>NumStorePurchases</a:t>
            </a:r>
            <a:r>
              <a:rPr lang="en-US" sz="2800" b="1" dirty="0"/>
              <a:t> </a:t>
            </a:r>
            <a:r>
              <a:rPr lang="en-US" sz="2400" b="1" dirty="0"/>
              <a:t>:- </a:t>
            </a:r>
            <a:r>
              <a:rPr lang="en-US" dirty="0"/>
              <a:t>Number of purchases made directly in stores </a:t>
            </a:r>
          </a:p>
          <a:p>
            <a:r>
              <a:rPr lang="en-US" sz="2800" b="1" dirty="0" err="1"/>
              <a:t>NumWebVisitsMonth</a:t>
            </a:r>
            <a:r>
              <a:rPr lang="en-US" sz="2800" b="1" dirty="0"/>
              <a:t> </a:t>
            </a:r>
            <a:r>
              <a:rPr lang="en-US" sz="2400" b="1" dirty="0"/>
              <a:t>:- </a:t>
            </a:r>
            <a:r>
              <a:rPr lang="en-US" dirty="0"/>
              <a:t>Number of visits to company's web site in the last month</a:t>
            </a:r>
          </a:p>
        </p:txBody>
      </p:sp>
    </p:spTree>
    <p:extLst>
      <p:ext uri="{BB962C8B-B14F-4D97-AF65-F5344CB8AC3E}">
        <p14:creationId xmlns:p14="http://schemas.microsoft.com/office/powerpoint/2010/main" val="66240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E341-F194-038C-1E86-BABC8C1700DD}"/>
              </a:ext>
            </a:extLst>
          </p:cNvPr>
          <p:cNvSpPr>
            <a:spLocks noGrp="1"/>
          </p:cNvSpPr>
          <p:nvPr>
            <p:ph type="title"/>
          </p:nvPr>
        </p:nvSpPr>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Campaign </a:t>
            </a:r>
            <a:r>
              <a:rPr lang="en-US" sz="44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Dataset</a:t>
            </a:r>
            <a:endParaRPr lang="en-US" dirty="0"/>
          </a:p>
        </p:txBody>
      </p:sp>
      <p:sp>
        <p:nvSpPr>
          <p:cNvPr id="3" name="Content Placeholder 2">
            <a:extLst>
              <a:ext uri="{FF2B5EF4-FFF2-40B4-BE49-F238E27FC236}">
                <a16:creationId xmlns:a16="http://schemas.microsoft.com/office/drawing/2014/main" id="{04FFB440-8E30-11E3-419C-0F8A2F182B40}"/>
              </a:ext>
            </a:extLst>
          </p:cNvPr>
          <p:cNvSpPr>
            <a:spLocks noGrp="1"/>
          </p:cNvSpPr>
          <p:nvPr>
            <p:ph idx="1"/>
          </p:nvPr>
        </p:nvSpPr>
        <p:spPr>
          <a:xfrm>
            <a:off x="723900" y="2556932"/>
            <a:ext cx="10172697" cy="3318936"/>
          </a:xfrm>
        </p:spPr>
        <p:txBody>
          <a:bodyPr>
            <a:normAutofit fontScale="92500"/>
          </a:bodyPr>
          <a:lstStyle/>
          <a:p>
            <a:r>
              <a:rPr lang="en-US" b="1" dirty="0"/>
              <a:t>AcceptedCmp1 </a:t>
            </a:r>
            <a:r>
              <a:rPr lang="en-US" sz="2400" b="1" dirty="0"/>
              <a:t>:- </a:t>
            </a:r>
            <a:r>
              <a:rPr lang="en-US" dirty="0"/>
              <a:t>1 if customer accepted the offer in the 1rd campaign, 0 otherwise</a:t>
            </a:r>
          </a:p>
          <a:p>
            <a:r>
              <a:rPr lang="en-US" b="1" dirty="0"/>
              <a:t>AcceptedCmp2 </a:t>
            </a:r>
            <a:r>
              <a:rPr lang="en-US" sz="2400" b="1" dirty="0"/>
              <a:t>:- </a:t>
            </a:r>
            <a:r>
              <a:rPr lang="en-US" dirty="0"/>
              <a:t>1 if customer accepted the offer in the 2th campaign, 0 otherwise </a:t>
            </a:r>
          </a:p>
          <a:p>
            <a:r>
              <a:rPr lang="en-US" b="1" dirty="0"/>
              <a:t>AcceptedCmp3 </a:t>
            </a:r>
            <a:r>
              <a:rPr lang="en-US" sz="2400" b="1" dirty="0"/>
              <a:t>:- </a:t>
            </a:r>
            <a:r>
              <a:rPr lang="en-US" dirty="0"/>
              <a:t>1 if customer accepted the offer in the 3th campaign, 0 otherwise </a:t>
            </a:r>
          </a:p>
          <a:p>
            <a:r>
              <a:rPr lang="en-US" b="1" dirty="0"/>
              <a:t>AcceptedCmp4 </a:t>
            </a:r>
            <a:r>
              <a:rPr lang="en-US" sz="2400" b="1" dirty="0"/>
              <a:t>:- </a:t>
            </a:r>
            <a:r>
              <a:rPr lang="en-US" dirty="0"/>
              <a:t>1 if customer accepted the offer in the 4st campaign, 0 otherwise </a:t>
            </a:r>
          </a:p>
          <a:p>
            <a:r>
              <a:rPr lang="en-US" b="1" dirty="0"/>
              <a:t>AcceptedCmp5 </a:t>
            </a:r>
            <a:r>
              <a:rPr lang="en-US" sz="2400" b="1" dirty="0"/>
              <a:t>:- </a:t>
            </a:r>
            <a:r>
              <a:rPr lang="en-US" dirty="0"/>
              <a:t>1 if customer accepted the offer in the 5nd campaign, 0 otherwise</a:t>
            </a:r>
          </a:p>
          <a:p>
            <a:r>
              <a:rPr lang="en-US" b="1" dirty="0"/>
              <a:t>Response </a:t>
            </a:r>
            <a:r>
              <a:rPr lang="en-US" sz="2400" b="1" dirty="0"/>
              <a:t>:- </a:t>
            </a:r>
            <a:r>
              <a:rPr lang="en-US" dirty="0"/>
              <a:t>1 if customer accepted the offer in the last campaign, 0 otherwise </a:t>
            </a:r>
          </a:p>
          <a:p>
            <a:r>
              <a:rPr lang="en-US" b="1" dirty="0"/>
              <a:t>Complain </a:t>
            </a:r>
            <a:r>
              <a:rPr lang="en-US" sz="2400" b="1" dirty="0"/>
              <a:t>:- </a:t>
            </a:r>
            <a:r>
              <a:rPr lang="en-US" dirty="0"/>
              <a:t>1 if customer complained in the last 2 years, 0 otherwise</a:t>
            </a:r>
          </a:p>
        </p:txBody>
      </p:sp>
    </p:spTree>
    <p:extLst>
      <p:ext uri="{BB962C8B-B14F-4D97-AF65-F5344CB8AC3E}">
        <p14:creationId xmlns:p14="http://schemas.microsoft.com/office/powerpoint/2010/main" val="230615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5FD4-D032-F867-591E-3D9BDD04CAC3}"/>
              </a:ext>
            </a:extLst>
          </p:cNvPr>
          <p:cNvSpPr>
            <a:spLocks noGrp="1"/>
          </p:cNvSpPr>
          <p:nvPr>
            <p:ph type="title"/>
          </p:nvPr>
        </p:nvSpPr>
        <p:spPr>
          <a:xfrm>
            <a:off x="1295402" y="2211168"/>
            <a:ext cx="9601196" cy="1303867"/>
          </a:xfrm>
        </p:spPr>
        <p:txBody>
          <a:bodyPr>
            <a:normAutofit/>
          </a:bodyPr>
          <a:lstStyle/>
          <a:p>
            <a:r>
              <a:rPr lang="en-US" sz="5400" b="1" i="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US" sz="5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575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04D8-B26F-C8BE-2369-F4CF799A1282}"/>
              </a:ext>
            </a:extLst>
          </p:cNvPr>
          <p:cNvSpPr>
            <a:spLocks noGrp="1"/>
          </p:cNvSpPr>
          <p:nvPr>
            <p:ph type="title"/>
          </p:nvPr>
        </p:nvSpPr>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 Quality and Check (Task 1)</a:t>
            </a:r>
          </a:p>
        </p:txBody>
      </p:sp>
      <p:sp>
        <p:nvSpPr>
          <p:cNvPr id="3" name="Content Placeholder 2">
            <a:extLst>
              <a:ext uri="{FF2B5EF4-FFF2-40B4-BE49-F238E27FC236}">
                <a16:creationId xmlns:a16="http://schemas.microsoft.com/office/drawing/2014/main" id="{7FF234F2-BB79-EB2F-1648-64DD1A59F414}"/>
              </a:ext>
            </a:extLst>
          </p:cNvPr>
          <p:cNvSpPr>
            <a:spLocks noGrp="1"/>
          </p:cNvSpPr>
          <p:nvPr>
            <p:ph idx="1"/>
          </p:nvPr>
        </p:nvSpPr>
        <p:spPr>
          <a:xfrm>
            <a:off x="762000" y="2556932"/>
            <a:ext cx="10725150" cy="3710518"/>
          </a:xfrm>
        </p:spPr>
        <p:txBody>
          <a:bodyPr>
            <a:normAutofit/>
          </a:bodyPr>
          <a:lstStyle/>
          <a:p>
            <a:pPr marL="0" indent="0">
              <a:buNone/>
            </a:pPr>
            <a:endParaRPr lang="en-US" sz="3600" b="1" dirty="0"/>
          </a:p>
          <a:p>
            <a:pPr marL="0" indent="0">
              <a:buNone/>
            </a:pPr>
            <a:r>
              <a:rPr lang="en-US" sz="3600" b="1" dirty="0">
                <a:highlight>
                  <a:srgbClr val="FFFF00"/>
                </a:highlight>
              </a:rPr>
              <a:t>Create a consolidated view of data by joining the data present in three files.</a:t>
            </a:r>
          </a:p>
          <a:p>
            <a:pPr marL="0" indent="0">
              <a:buNone/>
            </a:pPr>
            <a:endParaRPr lang="en-US" sz="3600" b="1" dirty="0">
              <a:highlight>
                <a:srgbClr val="FFFF00"/>
              </a:highlight>
            </a:endParaRPr>
          </a:p>
          <a:p>
            <a:pPr marL="0" indent="0">
              <a:buNone/>
            </a:pPr>
            <a:endParaRPr lang="en-US" sz="4400" b="1" i="1" dirty="0">
              <a:ln w="3175" cmpd="sng">
                <a:noFill/>
              </a:ln>
              <a:solidFill>
                <a:srgbClr val="FF0000"/>
              </a:solidFill>
              <a:effectLst>
                <a:outerShdw blurRad="38100" dist="38100" dir="2700000" algn="tl">
                  <a:srgbClr val="000000">
                    <a:alpha val="43137"/>
                  </a:srgbClr>
                </a:outerShdw>
              </a:effectLst>
              <a:latin typeface="Calibri" panose="020F050202020403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413523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B195D-35DF-D97C-5F28-02E14ADAB46D}"/>
              </a:ext>
            </a:extLst>
          </p:cNvPr>
          <p:cNvSpPr>
            <a:spLocks noGrp="1"/>
          </p:cNvSpPr>
          <p:nvPr>
            <p:ph type="title"/>
          </p:nvPr>
        </p:nvSpPr>
        <p:spPr>
          <a:xfrm>
            <a:off x="1295402" y="1381760"/>
            <a:ext cx="9601196" cy="904239"/>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Loading Demographics Dataset</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0B63C34D-ABF7-3C02-845F-E5ABA30EEEFA}"/>
              </a:ext>
            </a:extLst>
          </p:cNvPr>
          <p:cNvPicPr>
            <a:picLocks noGrp="1" noChangeAspect="1"/>
          </p:cNvPicPr>
          <p:nvPr>
            <p:ph idx="1"/>
          </p:nvPr>
        </p:nvPicPr>
        <p:blipFill>
          <a:blip r:embed="rId2"/>
          <a:stretch>
            <a:fillRect/>
          </a:stretch>
        </p:blipFill>
        <p:spPr>
          <a:xfrm>
            <a:off x="1401673" y="2628255"/>
            <a:ext cx="9388654" cy="3176291"/>
          </a:xfrm>
          <a:prstGeom prst="rect">
            <a:avLst/>
          </a:prstGeom>
        </p:spPr>
      </p:pic>
    </p:spTree>
    <p:extLst>
      <p:ext uri="{BB962C8B-B14F-4D97-AF65-F5344CB8AC3E}">
        <p14:creationId xmlns:p14="http://schemas.microsoft.com/office/powerpoint/2010/main" val="142336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D379-FBC2-0141-2DA4-0CE7DBE19A73}"/>
              </a:ext>
            </a:extLst>
          </p:cNvPr>
          <p:cNvSpPr>
            <a:spLocks noGrp="1"/>
          </p:cNvSpPr>
          <p:nvPr>
            <p:ph type="title"/>
          </p:nvPr>
        </p:nvSpPr>
        <p:spPr/>
        <p:txBody>
          <a:bodyPr>
            <a:normAutofit fontScale="90000"/>
          </a:bodyPr>
          <a:lstStyle/>
          <a:p>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Looking into demographic's information</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18A70F-D3C7-3453-AF94-4074F2E55E91}"/>
              </a:ext>
            </a:extLst>
          </p:cNvPr>
          <p:cNvSpPr>
            <a:spLocks noGrp="1"/>
          </p:cNvSpPr>
          <p:nvPr>
            <p:ph idx="1"/>
          </p:nvPr>
        </p:nvSpPr>
        <p:spPr>
          <a:xfrm>
            <a:off x="1295401" y="1659835"/>
            <a:ext cx="9601196" cy="4216033"/>
          </a:xfrm>
        </p:spPr>
        <p:txBody>
          <a:bodyPr/>
          <a:lstStyle/>
          <a:p>
            <a:r>
              <a:rPr lang="en-US" dirty="0">
                <a:highlight>
                  <a:srgbClr val="FFFF00"/>
                </a:highlight>
              </a:rPr>
              <a:t>demog.info()</a:t>
            </a:r>
          </a:p>
          <a:p>
            <a:endParaRPr lang="en-US" dirty="0">
              <a:highlight>
                <a:srgbClr val="FFFF00"/>
              </a:highlight>
            </a:endParaRPr>
          </a:p>
        </p:txBody>
      </p:sp>
      <p:pic>
        <p:nvPicPr>
          <p:cNvPr id="8" name="Picture 7">
            <a:extLst>
              <a:ext uri="{FF2B5EF4-FFF2-40B4-BE49-F238E27FC236}">
                <a16:creationId xmlns:a16="http://schemas.microsoft.com/office/drawing/2014/main" id="{79788801-A9B1-8F2F-F4DC-55F64A6C5576}"/>
              </a:ext>
            </a:extLst>
          </p:cNvPr>
          <p:cNvPicPr>
            <a:picLocks noChangeAspect="1"/>
          </p:cNvPicPr>
          <p:nvPr/>
        </p:nvPicPr>
        <p:blipFill>
          <a:blip r:embed="rId2"/>
          <a:stretch>
            <a:fillRect/>
          </a:stretch>
        </p:blipFill>
        <p:spPr>
          <a:xfrm>
            <a:off x="1928192" y="2452204"/>
            <a:ext cx="8527774" cy="3640483"/>
          </a:xfrm>
          <a:prstGeom prst="rect">
            <a:avLst/>
          </a:prstGeom>
        </p:spPr>
      </p:pic>
    </p:spTree>
    <p:extLst>
      <p:ext uri="{BB962C8B-B14F-4D97-AF65-F5344CB8AC3E}">
        <p14:creationId xmlns:p14="http://schemas.microsoft.com/office/powerpoint/2010/main" val="140587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5659-41AF-D684-DDF7-B344C662F0E6}"/>
              </a:ext>
            </a:extLst>
          </p:cNvPr>
          <p:cNvSpPr>
            <a:spLocks noGrp="1"/>
          </p:cNvSpPr>
          <p:nvPr>
            <p:ph type="title"/>
          </p:nvPr>
        </p:nvSpPr>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Loading Behavior Dataset</a:t>
            </a:r>
            <a:endParaRPr lang="en-US" dirty="0"/>
          </a:p>
        </p:txBody>
      </p:sp>
      <p:pic>
        <p:nvPicPr>
          <p:cNvPr id="5" name="Content Placeholder 4">
            <a:extLst>
              <a:ext uri="{FF2B5EF4-FFF2-40B4-BE49-F238E27FC236}">
                <a16:creationId xmlns:a16="http://schemas.microsoft.com/office/drawing/2014/main" id="{FD3A7D8D-6D11-3C37-47D5-9976187B3345}"/>
              </a:ext>
            </a:extLst>
          </p:cNvPr>
          <p:cNvPicPr>
            <a:picLocks noGrp="1" noChangeAspect="1"/>
          </p:cNvPicPr>
          <p:nvPr>
            <p:ph idx="1"/>
          </p:nvPr>
        </p:nvPicPr>
        <p:blipFill>
          <a:blip r:embed="rId2"/>
          <a:stretch>
            <a:fillRect/>
          </a:stretch>
        </p:blipFill>
        <p:spPr>
          <a:xfrm>
            <a:off x="2601433" y="2557463"/>
            <a:ext cx="6989134" cy="3317875"/>
          </a:xfrm>
          <a:prstGeom prst="rect">
            <a:avLst/>
          </a:prstGeom>
        </p:spPr>
      </p:pic>
    </p:spTree>
    <p:extLst>
      <p:ext uri="{BB962C8B-B14F-4D97-AF65-F5344CB8AC3E}">
        <p14:creationId xmlns:p14="http://schemas.microsoft.com/office/powerpoint/2010/main" val="226733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CC72-C8F9-8E55-7C0D-BF94D1C04289}"/>
              </a:ext>
            </a:extLst>
          </p:cNvPr>
          <p:cNvSpPr>
            <a:spLocks noGrp="1"/>
          </p:cNvSpPr>
          <p:nvPr>
            <p:ph type="title"/>
          </p:nvPr>
        </p:nvSpPr>
        <p:spPr>
          <a:xfrm>
            <a:off x="616226" y="1123121"/>
            <a:ext cx="10923104" cy="815009"/>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Looking into </a:t>
            </a:r>
            <a:r>
              <a:rPr lang="en-US" b="1" i="1" dirty="0" err="1">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Behaviour’s</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Information</a:t>
            </a:r>
            <a:b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r>
              <a:rPr lang="en-US" b="1" i="1" dirty="0">
                <a:solidFill>
                  <a:srgbClr val="FF0000"/>
                </a:solidFill>
                <a:effectLst>
                  <a:outerShdw blurRad="38100" dist="38100" dir="2700000" algn="tl">
                    <a:srgbClr val="000000">
                      <a:alpha val="43137"/>
                    </a:srgbClr>
                  </a:outerShdw>
                </a:effectLst>
                <a:highlight>
                  <a:srgbClr val="FFFF00"/>
                </a:highlight>
                <a:latin typeface="Calibri" panose="020F0502020204030204" pitchFamily="34" charset="0"/>
                <a:cs typeface="Times New Roman" panose="02020603050405020304" pitchFamily="18" charset="0"/>
              </a:rPr>
              <a:t>behav.info()</a:t>
            </a:r>
            <a:br>
              <a:rPr lang="en-US" sz="44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dirty="0"/>
          </a:p>
        </p:txBody>
      </p:sp>
      <p:pic>
        <p:nvPicPr>
          <p:cNvPr id="13" name="Content Placeholder 12">
            <a:extLst>
              <a:ext uri="{FF2B5EF4-FFF2-40B4-BE49-F238E27FC236}">
                <a16:creationId xmlns:a16="http://schemas.microsoft.com/office/drawing/2014/main" id="{0E9BD4AD-6444-7343-C652-550E6737DA11}"/>
              </a:ext>
            </a:extLst>
          </p:cNvPr>
          <p:cNvPicPr>
            <a:picLocks noGrp="1" noChangeAspect="1"/>
          </p:cNvPicPr>
          <p:nvPr>
            <p:ph idx="1"/>
          </p:nvPr>
        </p:nvPicPr>
        <p:blipFill>
          <a:blip r:embed="rId2"/>
          <a:stretch>
            <a:fillRect/>
          </a:stretch>
        </p:blipFill>
        <p:spPr>
          <a:xfrm>
            <a:off x="2875721" y="1780312"/>
            <a:ext cx="6440558" cy="4571429"/>
          </a:xfrm>
          <a:prstGeom prst="rect">
            <a:avLst/>
          </a:prstGeom>
        </p:spPr>
      </p:pic>
    </p:spTree>
    <p:extLst>
      <p:ext uri="{BB962C8B-B14F-4D97-AF65-F5344CB8AC3E}">
        <p14:creationId xmlns:p14="http://schemas.microsoft.com/office/powerpoint/2010/main" val="105462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E109-D52C-CB96-0CFF-E535C355A4B2}"/>
              </a:ext>
            </a:extLst>
          </p:cNvPr>
          <p:cNvSpPr>
            <a:spLocks noGrp="1"/>
          </p:cNvSpPr>
          <p:nvPr>
            <p:ph type="title"/>
          </p:nvPr>
        </p:nvSpPr>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Loading Campaign Dataset</a:t>
            </a:r>
            <a:endParaRPr lang="en-US" dirty="0"/>
          </a:p>
        </p:txBody>
      </p:sp>
      <p:pic>
        <p:nvPicPr>
          <p:cNvPr id="5" name="Content Placeholder 4">
            <a:extLst>
              <a:ext uri="{FF2B5EF4-FFF2-40B4-BE49-F238E27FC236}">
                <a16:creationId xmlns:a16="http://schemas.microsoft.com/office/drawing/2014/main" id="{952B193C-AC29-7A79-474E-FC00FBD262E7}"/>
              </a:ext>
            </a:extLst>
          </p:cNvPr>
          <p:cNvPicPr>
            <a:picLocks noGrp="1" noChangeAspect="1"/>
          </p:cNvPicPr>
          <p:nvPr>
            <p:ph idx="1"/>
          </p:nvPr>
        </p:nvPicPr>
        <p:blipFill>
          <a:blip r:embed="rId2"/>
          <a:stretch>
            <a:fillRect/>
          </a:stretch>
        </p:blipFill>
        <p:spPr>
          <a:xfrm>
            <a:off x="1528605" y="2557463"/>
            <a:ext cx="9134789" cy="3317875"/>
          </a:xfrm>
          <a:prstGeom prst="rect">
            <a:avLst/>
          </a:prstGeom>
        </p:spPr>
      </p:pic>
    </p:spTree>
    <p:extLst>
      <p:ext uri="{BB962C8B-B14F-4D97-AF65-F5344CB8AC3E}">
        <p14:creationId xmlns:p14="http://schemas.microsoft.com/office/powerpoint/2010/main" val="2949480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D55E-3AE9-E7DA-5B4E-C8CC46E5A0C2}"/>
              </a:ext>
            </a:extLst>
          </p:cNvPr>
          <p:cNvSpPr>
            <a:spLocks noGrp="1"/>
          </p:cNvSpPr>
          <p:nvPr>
            <p:ph type="title"/>
          </p:nvPr>
        </p:nvSpPr>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Looking into Campaign's information</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r>
              <a:rPr lang="en-US" sz="4000" b="1" i="1" dirty="0">
                <a:solidFill>
                  <a:srgbClr val="FF0000"/>
                </a:solidFill>
                <a:effectLst>
                  <a:outerShdw blurRad="38100" dist="38100" dir="2700000" algn="tl">
                    <a:srgbClr val="000000">
                      <a:alpha val="43137"/>
                    </a:srgbClr>
                  </a:outerShdw>
                </a:effectLst>
                <a:highlight>
                  <a:srgbClr val="FFFF00"/>
                </a:highlight>
                <a:latin typeface="Calibri" panose="020F0502020204030204" pitchFamily="34" charset="0"/>
                <a:cs typeface="Times New Roman" panose="02020603050405020304" pitchFamily="18" charset="0"/>
              </a:rPr>
              <a:t>campa.info()</a:t>
            </a:r>
            <a:br>
              <a:rPr lang="en-US" sz="4000" b="1" i="1" dirty="0">
                <a:solidFill>
                  <a:srgbClr val="FF0000"/>
                </a:solidFill>
                <a:effectLst>
                  <a:outerShdw blurRad="38100" dist="38100" dir="2700000" algn="tl">
                    <a:srgbClr val="000000">
                      <a:alpha val="43137"/>
                    </a:srgbClr>
                  </a:outerShdw>
                </a:effectLst>
                <a:highlight>
                  <a:srgbClr val="FFFF00"/>
                </a:highlight>
                <a:latin typeface="Calibri" panose="020F0502020204030204" pitchFamily="34" charset="0"/>
                <a:cs typeface="Times New Roman" panose="02020603050405020304" pitchFamily="18" charset="0"/>
              </a:rPr>
            </a:br>
            <a:endParaRPr lang="en-US" sz="4000" b="1" i="1" dirty="0">
              <a:solidFill>
                <a:srgbClr val="FF0000"/>
              </a:solidFill>
              <a:effectLst>
                <a:outerShdw blurRad="38100" dist="38100" dir="2700000" algn="tl">
                  <a:srgbClr val="000000">
                    <a:alpha val="43137"/>
                  </a:srgbClr>
                </a:outerShdw>
              </a:effectLst>
              <a:highlight>
                <a:srgbClr val="FFFF00"/>
              </a:highlight>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7536BCF-FF5B-CB4A-0417-0FEA017CB6C4}"/>
              </a:ext>
            </a:extLst>
          </p:cNvPr>
          <p:cNvPicPr>
            <a:picLocks noGrp="1" noChangeAspect="1"/>
          </p:cNvPicPr>
          <p:nvPr>
            <p:ph idx="1"/>
          </p:nvPr>
        </p:nvPicPr>
        <p:blipFill>
          <a:blip r:embed="rId2"/>
          <a:stretch>
            <a:fillRect/>
          </a:stretch>
        </p:blipFill>
        <p:spPr>
          <a:xfrm>
            <a:off x="3097049" y="2435307"/>
            <a:ext cx="5474910" cy="3617843"/>
          </a:xfrm>
          <a:prstGeom prst="rect">
            <a:avLst/>
          </a:prstGeom>
        </p:spPr>
      </p:pic>
    </p:spTree>
    <p:extLst>
      <p:ext uri="{BB962C8B-B14F-4D97-AF65-F5344CB8AC3E}">
        <p14:creationId xmlns:p14="http://schemas.microsoft.com/office/powerpoint/2010/main" val="200341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1137A-B239-7E1B-F58B-CAA6F2A957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3DF956-9F80-54DE-E281-B07D55AABC7A}"/>
              </a:ext>
            </a:extLst>
          </p:cNvPr>
          <p:cNvSpPr>
            <a:spLocks noGrp="1"/>
          </p:cNvSpPr>
          <p:nvPr>
            <p:ph type="ctrTitle"/>
          </p:nvPr>
        </p:nvSpPr>
        <p:spPr>
          <a:xfrm>
            <a:off x="2390775" y="1871131"/>
            <a:ext cx="7486649" cy="1557869"/>
          </a:xfrm>
        </p:spPr>
        <p:txBody>
          <a:bodyPr/>
          <a:lstStyle/>
          <a:p>
            <a:r>
              <a:rPr lang="en-US" b="1" u="sng" dirty="0">
                <a:solidFill>
                  <a:srgbClr val="FF0000"/>
                </a:solidFill>
                <a:effectLst>
                  <a:outerShdw blurRad="38100" dist="38100" dir="2700000" algn="tl">
                    <a:srgbClr val="000000">
                      <a:alpha val="43137"/>
                    </a:srgbClr>
                  </a:outerShdw>
                </a:effectLst>
              </a:rPr>
              <a:t>Analyses of Retail Sales Case Study </a:t>
            </a:r>
          </a:p>
        </p:txBody>
      </p:sp>
    </p:spTree>
    <p:extLst>
      <p:ext uri="{BB962C8B-B14F-4D97-AF65-F5344CB8AC3E}">
        <p14:creationId xmlns:p14="http://schemas.microsoft.com/office/powerpoint/2010/main" val="381067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57D-8AF0-ACDE-6907-35794FCBFFB3}"/>
              </a:ext>
            </a:extLst>
          </p:cNvPr>
          <p:cNvSpPr>
            <a:spLocks noGrp="1"/>
          </p:cNvSpPr>
          <p:nvPr>
            <p:ph type="title"/>
          </p:nvPr>
        </p:nvSpPr>
        <p:spPr/>
        <p:txBody>
          <a:bodyPr>
            <a:normAutofit fontScale="90000"/>
          </a:bodyPr>
          <a:lstStyle/>
          <a:p>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Merging all three tables and named it </a:t>
            </a:r>
            <a:r>
              <a:rPr lang="en-US" sz="4000" b="1" i="1" dirty="0" err="1">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Merged_df</a:t>
            </a:r>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for consolidated view of data</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52E43E6-A45E-965A-BE77-A3653A49BB8F}"/>
              </a:ext>
            </a:extLst>
          </p:cNvPr>
          <p:cNvPicPr>
            <a:picLocks noGrp="1" noChangeAspect="1"/>
          </p:cNvPicPr>
          <p:nvPr>
            <p:ph idx="1"/>
          </p:nvPr>
        </p:nvPicPr>
        <p:blipFill>
          <a:blip r:embed="rId2"/>
          <a:stretch>
            <a:fillRect/>
          </a:stretch>
        </p:blipFill>
        <p:spPr>
          <a:xfrm>
            <a:off x="2489201" y="2285999"/>
            <a:ext cx="6760784" cy="3810001"/>
          </a:xfrm>
          <a:prstGeom prst="rect">
            <a:avLst/>
          </a:prstGeom>
        </p:spPr>
      </p:pic>
    </p:spTree>
    <p:extLst>
      <p:ext uri="{BB962C8B-B14F-4D97-AF65-F5344CB8AC3E}">
        <p14:creationId xmlns:p14="http://schemas.microsoft.com/office/powerpoint/2010/main" val="3942939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8139D-E35A-D9CB-0A4A-10A83E9C974B}"/>
              </a:ext>
            </a:extLst>
          </p:cNvPr>
          <p:cNvSpPr>
            <a:spLocks noGrp="1"/>
          </p:cNvSpPr>
          <p:nvPr>
            <p:ph type="title"/>
          </p:nvPr>
        </p:nvSpPr>
        <p:spPr/>
        <p:txBody>
          <a:bodyPr>
            <a:normAutofit fontScale="90000"/>
          </a:bodyPr>
          <a:lstStyle/>
          <a:p>
            <a: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Looking into Merged Table's information</a:t>
            </a:r>
            <a:b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r>
              <a:rPr lang="en-US" sz="3600" b="1" i="1" dirty="0">
                <a:solidFill>
                  <a:srgbClr val="FF0000"/>
                </a:solidFill>
                <a:effectLst>
                  <a:outerShdw blurRad="38100" dist="38100" dir="2700000" algn="tl">
                    <a:srgbClr val="000000">
                      <a:alpha val="43137"/>
                    </a:srgbClr>
                  </a:outerShdw>
                </a:effectLst>
                <a:highlight>
                  <a:srgbClr val="FFFF00"/>
                </a:highlight>
                <a:latin typeface="Calibri" panose="020F0502020204030204" pitchFamily="34" charset="0"/>
                <a:cs typeface="Times New Roman" panose="02020603050405020304" pitchFamily="18" charset="0"/>
              </a:rPr>
              <a:t>merged_df.info()</a:t>
            </a:r>
            <a:b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sz="36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BA71FEA-6DEC-E2C6-9C1E-C1F536DCEF7E}"/>
              </a:ext>
            </a:extLst>
          </p:cNvPr>
          <p:cNvPicPr>
            <a:picLocks noGrp="1" noChangeAspect="1"/>
          </p:cNvPicPr>
          <p:nvPr>
            <p:ph idx="1"/>
          </p:nvPr>
        </p:nvPicPr>
        <p:blipFill>
          <a:blip r:embed="rId2"/>
          <a:stretch>
            <a:fillRect/>
          </a:stretch>
        </p:blipFill>
        <p:spPr>
          <a:xfrm>
            <a:off x="4057095" y="1845699"/>
            <a:ext cx="3675355" cy="4356182"/>
          </a:xfrm>
          <a:prstGeom prst="rect">
            <a:avLst/>
          </a:prstGeom>
        </p:spPr>
      </p:pic>
    </p:spTree>
    <p:extLst>
      <p:ext uri="{BB962C8B-B14F-4D97-AF65-F5344CB8AC3E}">
        <p14:creationId xmlns:p14="http://schemas.microsoft.com/office/powerpoint/2010/main" val="111649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FD56-ECBE-AB7D-3BD0-91B1409F0DAA}"/>
              </a:ext>
            </a:extLst>
          </p:cNvPr>
          <p:cNvSpPr>
            <a:spLocks noGrp="1"/>
          </p:cNvSpPr>
          <p:nvPr>
            <p:ph type="title"/>
          </p:nvPr>
        </p:nvSpPr>
        <p:spPr/>
        <p:txBody>
          <a:bodyPr/>
          <a:lstStyle/>
          <a:p>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observation</a:t>
            </a:r>
          </a:p>
        </p:txBody>
      </p:sp>
      <p:sp>
        <p:nvSpPr>
          <p:cNvPr id="3" name="Content Placeholder 2">
            <a:extLst>
              <a:ext uri="{FF2B5EF4-FFF2-40B4-BE49-F238E27FC236}">
                <a16:creationId xmlns:a16="http://schemas.microsoft.com/office/drawing/2014/main" id="{7259B10D-D124-DCCF-2930-A0636AAF4260}"/>
              </a:ext>
            </a:extLst>
          </p:cNvPr>
          <p:cNvSpPr>
            <a:spLocks noGrp="1"/>
          </p:cNvSpPr>
          <p:nvPr>
            <p:ph idx="1"/>
          </p:nvPr>
        </p:nvSpPr>
        <p:spPr/>
        <p:txBody>
          <a:bodyPr>
            <a:normAutofit fontScale="70000" lnSpcReduction="20000"/>
          </a:bodyPr>
          <a:lstStyle/>
          <a:p>
            <a:pPr algn="l">
              <a:buFont typeface="+mj-lt"/>
              <a:buAutoNum type="arabicPeriod"/>
            </a:pPr>
            <a:r>
              <a:rPr lang="en-US" sz="3200" b="1" i="0" dirty="0">
                <a:solidFill>
                  <a:srgbClr val="000000"/>
                </a:solidFill>
                <a:effectLst/>
                <a:highlight>
                  <a:srgbClr val="FFFF00"/>
                </a:highlight>
                <a:latin typeface="Helvetica Neue"/>
              </a:rPr>
              <a:t>Income</a:t>
            </a:r>
            <a:r>
              <a:rPr lang="en-US" sz="3200" b="0" i="0" dirty="0">
                <a:solidFill>
                  <a:srgbClr val="000000"/>
                </a:solidFill>
                <a:effectLst/>
                <a:highlight>
                  <a:srgbClr val="FFFF00"/>
                </a:highlight>
                <a:latin typeface="Helvetica Neue"/>
              </a:rPr>
              <a:t>:</a:t>
            </a:r>
          </a:p>
          <a:p>
            <a:pPr algn="l">
              <a:buFont typeface="Arial" panose="020B0604020202020204" pitchFamily="34" charset="0"/>
              <a:buChar char="•"/>
            </a:pPr>
            <a:r>
              <a:rPr lang="en-US" sz="3200" b="0" i="0" dirty="0">
                <a:solidFill>
                  <a:srgbClr val="000000"/>
                </a:solidFill>
                <a:effectLst/>
                <a:latin typeface="Helvetica Neue"/>
              </a:rPr>
              <a:t>The Income column name has space in it so removing space in that and renaming it.</a:t>
            </a:r>
          </a:p>
          <a:p>
            <a:pPr algn="l">
              <a:buFont typeface="Arial" panose="020B0604020202020204" pitchFamily="34" charset="0"/>
              <a:buChar char="•"/>
            </a:pPr>
            <a:r>
              <a:rPr lang="en-US" sz="3200" b="0" i="0" dirty="0">
                <a:solidFill>
                  <a:srgbClr val="000000"/>
                </a:solidFill>
                <a:effectLst/>
                <a:latin typeface="Helvetica Neue"/>
              </a:rPr>
              <a:t>The $ sign should be removed also with commas and spaces in the values.</a:t>
            </a:r>
          </a:p>
          <a:p>
            <a:pPr algn="l">
              <a:buFont typeface="Arial" panose="020B0604020202020204" pitchFamily="34" charset="0"/>
              <a:buChar char="•"/>
            </a:pPr>
            <a:r>
              <a:rPr lang="en-US" sz="3200" b="0" i="0" dirty="0">
                <a:solidFill>
                  <a:srgbClr val="000000"/>
                </a:solidFill>
                <a:effectLst/>
                <a:latin typeface="Helvetica Neue"/>
              </a:rPr>
              <a:t>The data type should be changed to integer type for analysis purpose</a:t>
            </a:r>
          </a:p>
          <a:p>
            <a:pPr algn="l">
              <a:buFont typeface="Arial" panose="020B0604020202020204" pitchFamily="34" charset="0"/>
              <a:buChar char="•"/>
            </a:pPr>
            <a:r>
              <a:rPr lang="en-US" sz="3200" dirty="0">
                <a:solidFill>
                  <a:srgbClr val="000000"/>
                </a:solidFill>
                <a:latin typeface="Helvetica Neue"/>
              </a:rPr>
              <a:t>Null values present in the column.</a:t>
            </a:r>
            <a:endParaRPr lang="en-US" sz="3200" b="0" i="0" dirty="0">
              <a:solidFill>
                <a:srgbClr val="000000"/>
              </a:solidFill>
              <a:effectLst/>
              <a:latin typeface="Helvetica Neue"/>
            </a:endParaRPr>
          </a:p>
          <a:p>
            <a:pPr algn="l">
              <a:buFont typeface="+mj-lt"/>
              <a:buAutoNum type="arabicPeriod" startAt="2"/>
            </a:pPr>
            <a:r>
              <a:rPr lang="en-US" sz="3200" b="1" i="0" dirty="0" err="1">
                <a:solidFill>
                  <a:srgbClr val="000000"/>
                </a:solidFill>
                <a:effectLst/>
                <a:highlight>
                  <a:srgbClr val="FFFF00"/>
                </a:highlight>
                <a:latin typeface="Helvetica Neue"/>
              </a:rPr>
              <a:t>Dt_Customer</a:t>
            </a:r>
            <a:r>
              <a:rPr lang="en-US" sz="3200" b="0" i="0" dirty="0">
                <a:solidFill>
                  <a:srgbClr val="000000"/>
                </a:solidFill>
                <a:effectLst/>
                <a:highlight>
                  <a:srgbClr val="FFFF00"/>
                </a:highlight>
                <a:latin typeface="Helvetica Neue"/>
              </a:rPr>
              <a:t>: </a:t>
            </a:r>
            <a:r>
              <a:rPr lang="en-US" sz="3200" b="0" i="0" dirty="0">
                <a:solidFill>
                  <a:srgbClr val="000000"/>
                </a:solidFill>
                <a:effectLst/>
                <a:latin typeface="Helvetica Neue"/>
              </a:rPr>
              <a:t>The data type of this date column has to be converted into datetime type.</a:t>
            </a:r>
          </a:p>
          <a:p>
            <a:endParaRPr lang="en-US" sz="4000" b="1" i="1" dirty="0">
              <a:ln w="3175" cmpd="sng">
                <a:noFill/>
              </a:ln>
              <a:solidFill>
                <a:srgbClr val="FF0000"/>
              </a:solidFill>
              <a:effectLst>
                <a:outerShdw blurRad="38100" dist="38100" dir="2700000" algn="tl">
                  <a:srgbClr val="000000">
                    <a:alpha val="43137"/>
                  </a:srgbClr>
                </a:outerShdw>
              </a:effectLst>
              <a:latin typeface="Calibri" panose="020F050202020403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398790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3050-9F12-8ED8-CFE2-CE7706620FD2}"/>
              </a:ext>
            </a:extLst>
          </p:cNvPr>
          <p:cNvSpPr>
            <a:spLocks noGrp="1"/>
          </p:cNvSpPr>
          <p:nvPr>
            <p:ph type="title"/>
          </p:nvPr>
        </p:nvSpPr>
        <p:spPr>
          <a:xfrm>
            <a:off x="1295402" y="2428166"/>
            <a:ext cx="9601196" cy="1303867"/>
          </a:xfrm>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 Quality Report</a:t>
            </a:r>
            <a:endParaRPr lang="en-US" dirty="0"/>
          </a:p>
        </p:txBody>
      </p:sp>
    </p:spTree>
    <p:extLst>
      <p:ext uri="{BB962C8B-B14F-4D97-AF65-F5344CB8AC3E}">
        <p14:creationId xmlns:p14="http://schemas.microsoft.com/office/powerpoint/2010/main" val="2386124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47E0-1918-C2A4-E606-36EE7B1F7A33}"/>
              </a:ext>
            </a:extLst>
          </p:cNvPr>
          <p:cNvSpPr>
            <a:spLocks noGrp="1"/>
          </p:cNvSpPr>
          <p:nvPr>
            <p:ph type="title"/>
          </p:nvPr>
        </p:nvSpPr>
        <p:spPr/>
        <p:txBody>
          <a:bodyPr>
            <a:normAutofit fontScale="90000"/>
          </a:bodyPr>
          <a:lstStyle/>
          <a:p>
            <a:r>
              <a:rPr lang="en-US" b="1" dirty="0">
                <a:highlight>
                  <a:srgbClr val="FFFF00"/>
                </a:highlight>
              </a:rPr>
              <a:t># Calculating null values:</a:t>
            </a:r>
            <a:br>
              <a:rPr lang="en-US" b="1" dirty="0">
                <a:highlight>
                  <a:srgbClr val="FFFF00"/>
                </a:highlight>
              </a:rPr>
            </a:br>
            <a:br>
              <a:rPr lang="en-US" b="1" i="0" dirty="0">
                <a:solidFill>
                  <a:srgbClr val="000000"/>
                </a:solidFill>
                <a:effectLst/>
                <a:latin typeface="Helvetica Neue"/>
              </a:rPr>
            </a:br>
            <a:endParaRPr lang="en-US" dirty="0"/>
          </a:p>
        </p:txBody>
      </p:sp>
      <p:pic>
        <p:nvPicPr>
          <p:cNvPr id="5" name="Picture 4">
            <a:extLst>
              <a:ext uri="{FF2B5EF4-FFF2-40B4-BE49-F238E27FC236}">
                <a16:creationId xmlns:a16="http://schemas.microsoft.com/office/drawing/2014/main" id="{BFB0259A-E83E-C402-419A-ABCB01287575}"/>
              </a:ext>
            </a:extLst>
          </p:cNvPr>
          <p:cNvPicPr>
            <a:picLocks noChangeAspect="1"/>
          </p:cNvPicPr>
          <p:nvPr/>
        </p:nvPicPr>
        <p:blipFill>
          <a:blip r:embed="rId2"/>
          <a:stretch>
            <a:fillRect/>
          </a:stretch>
        </p:blipFill>
        <p:spPr>
          <a:xfrm>
            <a:off x="4755127" y="1263093"/>
            <a:ext cx="2469094" cy="4999484"/>
          </a:xfrm>
          <a:prstGeom prst="rect">
            <a:avLst/>
          </a:prstGeom>
        </p:spPr>
      </p:pic>
    </p:spTree>
    <p:extLst>
      <p:ext uri="{BB962C8B-B14F-4D97-AF65-F5344CB8AC3E}">
        <p14:creationId xmlns:p14="http://schemas.microsoft.com/office/powerpoint/2010/main" val="333703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AD0D-9E7C-A6B7-A2A4-576666021C1B}"/>
              </a:ext>
            </a:extLst>
          </p:cNvPr>
          <p:cNvSpPr>
            <a:spLocks noGrp="1"/>
          </p:cNvSpPr>
          <p:nvPr>
            <p:ph type="title"/>
          </p:nvPr>
        </p:nvSpPr>
        <p:spPr/>
        <p:txBody>
          <a:bodyPr>
            <a:normAutofit fontScale="90000"/>
          </a:bodyPr>
          <a:lstStyle/>
          <a:p>
            <a:r>
              <a:rPr lang="en-US" b="1" dirty="0">
                <a:highlight>
                  <a:srgbClr val="FFFF00"/>
                </a:highlight>
              </a:rPr>
              <a:t># Percentage of null values:</a:t>
            </a:r>
            <a:br>
              <a:rPr lang="en-US" b="1" dirty="0">
                <a:highlight>
                  <a:srgbClr val="FFFF00"/>
                </a:highlight>
              </a:rPr>
            </a:br>
            <a:endParaRPr lang="en-US" dirty="0"/>
          </a:p>
        </p:txBody>
      </p:sp>
      <p:pic>
        <p:nvPicPr>
          <p:cNvPr id="6" name="Content Placeholder 5">
            <a:extLst>
              <a:ext uri="{FF2B5EF4-FFF2-40B4-BE49-F238E27FC236}">
                <a16:creationId xmlns:a16="http://schemas.microsoft.com/office/drawing/2014/main" id="{57ED5B51-6A1C-2BB4-E288-49BEF2B4FFAF}"/>
              </a:ext>
            </a:extLst>
          </p:cNvPr>
          <p:cNvPicPr>
            <a:picLocks noGrp="1" noChangeAspect="1"/>
          </p:cNvPicPr>
          <p:nvPr>
            <p:ph idx="1"/>
          </p:nvPr>
        </p:nvPicPr>
        <p:blipFill>
          <a:blip r:embed="rId2"/>
          <a:stretch>
            <a:fillRect/>
          </a:stretch>
        </p:blipFill>
        <p:spPr>
          <a:xfrm>
            <a:off x="3965945" y="1743741"/>
            <a:ext cx="3795822" cy="4444408"/>
          </a:xfrm>
          <a:prstGeom prst="rect">
            <a:avLst/>
          </a:prstGeom>
        </p:spPr>
      </p:pic>
    </p:spTree>
    <p:extLst>
      <p:ext uri="{BB962C8B-B14F-4D97-AF65-F5344CB8AC3E}">
        <p14:creationId xmlns:p14="http://schemas.microsoft.com/office/powerpoint/2010/main" val="409268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A1AE-5607-E258-7290-F82A5C9D33BF}"/>
              </a:ext>
            </a:extLst>
          </p:cNvPr>
          <p:cNvSpPr>
            <a:spLocks noGrp="1"/>
          </p:cNvSpPr>
          <p:nvPr>
            <p:ph type="title"/>
          </p:nvPr>
        </p:nvSpPr>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Visualizing</a:t>
            </a:r>
            <a:r>
              <a:rPr lang="en-US" b="1" i="0" dirty="0">
                <a:solidFill>
                  <a:srgbClr val="000000"/>
                </a:solidFill>
                <a:effectLst/>
                <a:latin typeface="Helvetica Neue"/>
              </a:rPr>
              <a:t> </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Proportion of Null Values in the Dataset</a:t>
            </a:r>
            <a:br>
              <a:rPr lang="en-US" b="1" i="0" dirty="0">
                <a:solidFill>
                  <a:srgbClr val="000000"/>
                </a:solidFill>
                <a:effectLst/>
                <a:latin typeface="Helvetica Neue"/>
              </a:rPr>
            </a:br>
            <a:endParaRPr lang="en-US" dirty="0"/>
          </a:p>
        </p:txBody>
      </p:sp>
      <p:pic>
        <p:nvPicPr>
          <p:cNvPr id="6" name="Content Placeholder 3">
            <a:extLst>
              <a:ext uri="{FF2B5EF4-FFF2-40B4-BE49-F238E27FC236}">
                <a16:creationId xmlns:a16="http://schemas.microsoft.com/office/drawing/2014/main" id="{0492E701-31B5-1F73-6948-6A1804FFE9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345" y="2030819"/>
            <a:ext cx="6282484" cy="406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27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30CA-8A49-C2C1-9FFF-1095B431F243}"/>
              </a:ext>
            </a:extLst>
          </p:cNvPr>
          <p:cNvSpPr>
            <a:spLocks noGrp="1"/>
          </p:cNvSpPr>
          <p:nvPr>
            <p:ph type="title"/>
          </p:nvPr>
        </p:nvSpPr>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Number</a:t>
            </a:r>
            <a:r>
              <a:rPr lang="en-US" b="1" i="0" dirty="0">
                <a:solidFill>
                  <a:srgbClr val="000000"/>
                </a:solidFill>
                <a:effectLst/>
                <a:latin typeface="Helvetica Neue"/>
              </a:rPr>
              <a:t> </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of Zero Values</a:t>
            </a:r>
            <a:br>
              <a:rPr lang="en-US" b="1" i="0" dirty="0">
                <a:solidFill>
                  <a:srgbClr val="000000"/>
                </a:solidFill>
                <a:effectLst/>
                <a:latin typeface="Helvetica Neue"/>
              </a:rPr>
            </a:br>
            <a:endParaRPr lang="en-US" dirty="0"/>
          </a:p>
        </p:txBody>
      </p:sp>
      <p:pic>
        <p:nvPicPr>
          <p:cNvPr id="7" name="Picture 6">
            <a:extLst>
              <a:ext uri="{FF2B5EF4-FFF2-40B4-BE49-F238E27FC236}">
                <a16:creationId xmlns:a16="http://schemas.microsoft.com/office/drawing/2014/main" id="{E0E4E54B-C5D1-D342-7684-F1FD957D1F0B}"/>
              </a:ext>
            </a:extLst>
          </p:cNvPr>
          <p:cNvPicPr>
            <a:picLocks noChangeAspect="1"/>
          </p:cNvPicPr>
          <p:nvPr/>
        </p:nvPicPr>
        <p:blipFill>
          <a:blip r:embed="rId2"/>
          <a:stretch>
            <a:fillRect/>
          </a:stretch>
        </p:blipFill>
        <p:spPr>
          <a:xfrm>
            <a:off x="4608447" y="1634065"/>
            <a:ext cx="2975106" cy="4531975"/>
          </a:xfrm>
          <a:prstGeom prst="rect">
            <a:avLst/>
          </a:prstGeom>
        </p:spPr>
      </p:pic>
    </p:spTree>
    <p:extLst>
      <p:ext uri="{BB962C8B-B14F-4D97-AF65-F5344CB8AC3E}">
        <p14:creationId xmlns:p14="http://schemas.microsoft.com/office/powerpoint/2010/main" val="235555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8760-25DF-627B-A84A-833A83A68081}"/>
              </a:ext>
            </a:extLst>
          </p:cNvPr>
          <p:cNvSpPr>
            <a:spLocks noGrp="1"/>
          </p:cNvSpPr>
          <p:nvPr>
            <p:ph type="title"/>
          </p:nvPr>
        </p:nvSpPr>
        <p:spPr>
          <a:xfrm>
            <a:off x="1295402" y="982133"/>
            <a:ext cx="9601196" cy="346938"/>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Percentage</a:t>
            </a:r>
            <a:r>
              <a:rPr lang="en-US" b="1" i="0" dirty="0">
                <a:solidFill>
                  <a:srgbClr val="000000"/>
                </a:solidFill>
                <a:effectLst/>
                <a:latin typeface="Helvetica Neue"/>
              </a:rPr>
              <a:t> </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of Zero Values</a:t>
            </a:r>
            <a:br>
              <a:rPr lang="en-US" b="1" i="0" dirty="0">
                <a:solidFill>
                  <a:srgbClr val="000000"/>
                </a:solidFill>
                <a:effectLst/>
                <a:latin typeface="Helvetica Neue"/>
              </a:rPr>
            </a:br>
            <a:endParaRPr lang="en-US" dirty="0"/>
          </a:p>
        </p:txBody>
      </p:sp>
      <p:pic>
        <p:nvPicPr>
          <p:cNvPr id="7" name="Picture 6">
            <a:extLst>
              <a:ext uri="{FF2B5EF4-FFF2-40B4-BE49-F238E27FC236}">
                <a16:creationId xmlns:a16="http://schemas.microsoft.com/office/drawing/2014/main" id="{E76A6809-2D71-A5E7-1804-D1286A13F435}"/>
              </a:ext>
            </a:extLst>
          </p:cNvPr>
          <p:cNvPicPr>
            <a:picLocks noChangeAspect="1"/>
          </p:cNvPicPr>
          <p:nvPr/>
        </p:nvPicPr>
        <p:blipFill>
          <a:blip r:embed="rId2"/>
          <a:stretch>
            <a:fillRect/>
          </a:stretch>
        </p:blipFill>
        <p:spPr>
          <a:xfrm>
            <a:off x="4030731" y="1155602"/>
            <a:ext cx="3688506" cy="5050465"/>
          </a:xfrm>
          <a:prstGeom prst="rect">
            <a:avLst/>
          </a:prstGeom>
        </p:spPr>
      </p:pic>
    </p:spTree>
    <p:extLst>
      <p:ext uri="{BB962C8B-B14F-4D97-AF65-F5344CB8AC3E}">
        <p14:creationId xmlns:p14="http://schemas.microsoft.com/office/powerpoint/2010/main" val="351047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28A7-8016-1F50-8E66-1BA50FAC8762}"/>
              </a:ext>
            </a:extLst>
          </p:cNvPr>
          <p:cNvSpPr>
            <a:spLocks noGrp="1"/>
          </p:cNvSpPr>
          <p:nvPr>
            <p:ph type="title"/>
          </p:nvPr>
        </p:nvSpPr>
        <p:spPr/>
        <p:txBody>
          <a:bodyPr>
            <a:normAutofit fontScale="90000"/>
          </a:bodyPr>
          <a:lstStyle/>
          <a:p>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Visualizing Proportion of Zero Values in the Dataset</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pic>
        <p:nvPicPr>
          <p:cNvPr id="6" name="Content Placeholder 3">
            <a:extLst>
              <a:ext uri="{FF2B5EF4-FFF2-40B4-BE49-F238E27FC236}">
                <a16:creationId xmlns:a16="http://schemas.microsoft.com/office/drawing/2014/main" id="{1DADFDC3-4DE6-12FD-A9EA-F367AB9286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5636" y="2509283"/>
            <a:ext cx="5860727" cy="358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3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EA03-5D9C-05C8-B833-4A6A98D9CD2F}"/>
              </a:ext>
            </a:extLst>
          </p:cNvPr>
          <p:cNvSpPr>
            <a:spLocks noGrp="1"/>
          </p:cNvSpPr>
          <p:nvPr>
            <p:ph type="title"/>
          </p:nvPr>
        </p:nvSpPr>
        <p:spPr/>
        <p:txBody>
          <a:bodyPr>
            <a:normAutofit/>
          </a:bodyPr>
          <a:lstStyle/>
          <a:p>
            <a:r>
              <a:rPr lang="en-US" sz="5400" b="1" u="sng" dirty="0">
                <a:solidFill>
                  <a:srgbClr val="FF0000"/>
                </a:solidFill>
                <a:effectLst>
                  <a:outerShdw blurRad="38100" dist="38100" dir="2700000" algn="tl">
                    <a:srgbClr val="000000">
                      <a:alpha val="43137"/>
                    </a:srgbClr>
                  </a:outerShdw>
                </a:effectLst>
              </a:rPr>
              <a:t>scenario</a:t>
            </a:r>
          </a:p>
        </p:txBody>
      </p:sp>
      <p:sp>
        <p:nvSpPr>
          <p:cNvPr id="3" name="Content Placeholder 2">
            <a:extLst>
              <a:ext uri="{FF2B5EF4-FFF2-40B4-BE49-F238E27FC236}">
                <a16:creationId xmlns:a16="http://schemas.microsoft.com/office/drawing/2014/main" id="{36AEAA43-A937-648C-FA44-A9CC49753B5D}"/>
              </a:ext>
            </a:extLst>
          </p:cNvPr>
          <p:cNvSpPr>
            <a:spLocks noGrp="1"/>
          </p:cNvSpPr>
          <p:nvPr>
            <p:ph idx="1"/>
          </p:nvPr>
        </p:nvSpPr>
        <p:spPr/>
        <p:txBody>
          <a:bodyPr>
            <a:normAutofit/>
          </a:bodyPr>
          <a:lstStyle/>
          <a:p>
            <a:pPr marL="0" indent="0">
              <a:buNone/>
            </a:pPr>
            <a:r>
              <a:rPr lang="en-US" dirty="0"/>
              <a:t>You have been given a dataset from a leading retail giant. The dataset contains information on </a:t>
            </a:r>
          </a:p>
          <a:p>
            <a:pPr marL="457200" indent="-457200">
              <a:buAutoNum type="arabicPeriod"/>
            </a:pPr>
            <a:r>
              <a:rPr lang="en-US" dirty="0"/>
              <a:t>Demographics of the customers.</a:t>
            </a:r>
          </a:p>
          <a:p>
            <a:pPr marL="457200" indent="-457200">
              <a:buAutoNum type="arabicPeriod"/>
            </a:pPr>
            <a:r>
              <a:rPr lang="en-US" dirty="0"/>
              <a:t>Purchase Behavior. </a:t>
            </a:r>
          </a:p>
          <a:p>
            <a:pPr marL="457200" indent="-457200">
              <a:buAutoNum type="arabicPeriod"/>
            </a:pPr>
            <a:r>
              <a:rPr lang="en-US" dirty="0"/>
              <a:t>Response to various marketing campaigns run.</a:t>
            </a:r>
          </a:p>
        </p:txBody>
      </p:sp>
    </p:spTree>
    <p:extLst>
      <p:ext uri="{BB962C8B-B14F-4D97-AF65-F5344CB8AC3E}">
        <p14:creationId xmlns:p14="http://schemas.microsoft.com/office/powerpoint/2010/main" val="3535981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2713-9702-174B-3688-42A10A691843}"/>
              </a:ext>
            </a:extLst>
          </p:cNvPr>
          <p:cNvSpPr>
            <a:spLocks noGrp="1"/>
          </p:cNvSpPr>
          <p:nvPr>
            <p:ph type="title"/>
          </p:nvPr>
        </p:nvSpPr>
        <p:spPr>
          <a:xfrm>
            <a:off x="1318436" y="1318437"/>
            <a:ext cx="9578161" cy="1127051"/>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Looking</a:t>
            </a:r>
            <a:r>
              <a:rPr lang="en-US" b="1" i="0" dirty="0">
                <a:solidFill>
                  <a:srgbClr val="000000"/>
                </a:solidFill>
                <a:effectLst/>
                <a:latin typeface="Helvetica Neue"/>
              </a:rPr>
              <a:t> </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at Merged Data information after Data cleaning and preprocessing</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br>
              <a:rPr lang="en-US" b="1" i="0" dirty="0">
                <a:solidFill>
                  <a:srgbClr val="000000"/>
                </a:solidFill>
                <a:effectLst/>
                <a:highlight>
                  <a:srgbClr val="FFFF00"/>
                </a:highlight>
                <a:latin typeface="Helvetica Neue"/>
              </a:rPr>
            </a:br>
            <a:endParaRPr lang="en-US" dirty="0">
              <a:highlight>
                <a:srgbClr val="FFFF00"/>
              </a:highlight>
            </a:endParaRPr>
          </a:p>
        </p:txBody>
      </p:sp>
      <p:pic>
        <p:nvPicPr>
          <p:cNvPr id="3" name="Picture 2">
            <a:extLst>
              <a:ext uri="{FF2B5EF4-FFF2-40B4-BE49-F238E27FC236}">
                <a16:creationId xmlns:a16="http://schemas.microsoft.com/office/drawing/2014/main" id="{2118B9A2-7215-7FA0-07F1-A2EB3F747889}"/>
              </a:ext>
            </a:extLst>
          </p:cNvPr>
          <p:cNvPicPr>
            <a:picLocks noChangeAspect="1"/>
          </p:cNvPicPr>
          <p:nvPr/>
        </p:nvPicPr>
        <p:blipFill>
          <a:blip r:embed="rId2"/>
          <a:stretch>
            <a:fillRect/>
          </a:stretch>
        </p:blipFill>
        <p:spPr>
          <a:xfrm>
            <a:off x="3790764" y="2020186"/>
            <a:ext cx="4247449" cy="4268135"/>
          </a:xfrm>
          <a:prstGeom prst="rect">
            <a:avLst/>
          </a:prstGeom>
        </p:spPr>
      </p:pic>
    </p:spTree>
    <p:extLst>
      <p:ext uri="{BB962C8B-B14F-4D97-AF65-F5344CB8AC3E}">
        <p14:creationId xmlns:p14="http://schemas.microsoft.com/office/powerpoint/2010/main" val="2371228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D2F4-EC77-D76B-E54C-BFC945DE891C}"/>
              </a:ext>
            </a:extLst>
          </p:cNvPr>
          <p:cNvSpPr>
            <a:spLocks noGrp="1"/>
          </p:cNvSpPr>
          <p:nvPr>
            <p:ph type="title"/>
          </p:nvPr>
        </p:nvSpPr>
        <p:spPr>
          <a:xfrm>
            <a:off x="978195" y="1446028"/>
            <a:ext cx="9918403" cy="446567"/>
          </a:xfrm>
        </p:spPr>
        <p:txBody>
          <a:bodyPr>
            <a:normAutofit fontScale="90000"/>
          </a:bodyPr>
          <a:lstStyle/>
          <a:p>
            <a: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Univariates for continuous variables (mean, 25th, 50th, 75th, 90th and 95th percentile, min and max)</a:t>
            </a:r>
            <a:br>
              <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US" sz="40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CC9FADB-1DF4-CBB6-B13B-A6DBE63235A3}"/>
              </a:ext>
            </a:extLst>
          </p:cNvPr>
          <p:cNvPicPr>
            <a:picLocks noChangeAspect="1"/>
          </p:cNvPicPr>
          <p:nvPr/>
        </p:nvPicPr>
        <p:blipFill>
          <a:blip r:embed="rId2"/>
          <a:stretch>
            <a:fillRect/>
          </a:stretch>
        </p:blipFill>
        <p:spPr>
          <a:xfrm>
            <a:off x="848223" y="2083981"/>
            <a:ext cx="10495553" cy="4264193"/>
          </a:xfrm>
          <a:prstGeom prst="rect">
            <a:avLst/>
          </a:prstGeom>
        </p:spPr>
      </p:pic>
    </p:spTree>
    <p:extLst>
      <p:ext uri="{BB962C8B-B14F-4D97-AF65-F5344CB8AC3E}">
        <p14:creationId xmlns:p14="http://schemas.microsoft.com/office/powerpoint/2010/main" val="3372939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8FBE-8FBC-96DB-1E63-7DAC8347AC97}"/>
              </a:ext>
            </a:extLst>
          </p:cNvPr>
          <p:cNvSpPr>
            <a:spLocks noGrp="1"/>
          </p:cNvSpPr>
          <p:nvPr>
            <p:ph type="title"/>
          </p:nvPr>
        </p:nvSpPr>
        <p:spPr/>
        <p:txBody>
          <a:bodyPr>
            <a:normAutofit fontScale="90000"/>
          </a:bodyPr>
          <a:lstStyle/>
          <a:p>
            <a:pPr marL="0" indent="0"/>
            <a:r>
              <a:rPr lang="en-US" dirty="0">
                <a:solidFill>
                  <a:srgbClr val="FF0000"/>
                </a:solidFill>
                <a:highlight>
                  <a:srgbClr val="FFFF00"/>
                </a:highlight>
              </a:rPr>
              <a:t># Display the categorical statistics:</a:t>
            </a:r>
            <a:br>
              <a:rPr lang="en-US" dirty="0">
                <a:solidFill>
                  <a:srgbClr val="FF0000"/>
                </a:solidFill>
                <a:highlight>
                  <a:srgbClr val="FFFF00"/>
                </a:highlight>
              </a:rPr>
            </a:br>
            <a:r>
              <a:rPr lang="en-US" dirty="0" err="1">
                <a:highlight>
                  <a:srgbClr val="FFFF00"/>
                </a:highlight>
              </a:rPr>
              <a:t>categorical_stats</a:t>
            </a:r>
            <a:br>
              <a:rPr lang="en-US" dirty="0"/>
            </a:br>
            <a:endParaRPr lang="en-US" dirty="0"/>
          </a:p>
        </p:txBody>
      </p:sp>
      <p:pic>
        <p:nvPicPr>
          <p:cNvPr id="5" name="Content Placeholder 4">
            <a:extLst>
              <a:ext uri="{FF2B5EF4-FFF2-40B4-BE49-F238E27FC236}">
                <a16:creationId xmlns:a16="http://schemas.microsoft.com/office/drawing/2014/main" id="{8F514790-A39E-1A1F-65B1-EAFDCE098265}"/>
              </a:ext>
            </a:extLst>
          </p:cNvPr>
          <p:cNvPicPr>
            <a:picLocks noGrp="1" noChangeAspect="1"/>
          </p:cNvPicPr>
          <p:nvPr>
            <p:ph idx="1"/>
          </p:nvPr>
        </p:nvPicPr>
        <p:blipFill>
          <a:blip r:embed="rId2"/>
          <a:stretch>
            <a:fillRect/>
          </a:stretch>
        </p:blipFill>
        <p:spPr>
          <a:xfrm>
            <a:off x="3172714" y="2590266"/>
            <a:ext cx="5846571" cy="2133785"/>
          </a:xfrm>
          <a:prstGeom prst="rect">
            <a:avLst/>
          </a:prstGeom>
        </p:spPr>
      </p:pic>
    </p:spTree>
    <p:extLst>
      <p:ext uri="{BB962C8B-B14F-4D97-AF65-F5344CB8AC3E}">
        <p14:creationId xmlns:p14="http://schemas.microsoft.com/office/powerpoint/2010/main" val="335708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C8D1-341D-5CC7-047D-BDFE98943C5A}"/>
              </a:ext>
            </a:extLst>
          </p:cNvPr>
          <p:cNvSpPr>
            <a:spLocks noGrp="1"/>
          </p:cNvSpPr>
          <p:nvPr>
            <p:ph type="title"/>
          </p:nvPr>
        </p:nvSpPr>
        <p:spPr/>
        <p:txBody>
          <a:bodyPr>
            <a:normAutofit fontScale="90000"/>
          </a:bodyPr>
          <a:lstStyle/>
          <a:p>
            <a:br>
              <a:rPr lang="en-US" dirty="0"/>
            </a:br>
            <a:r>
              <a:rPr lang="en-US" dirty="0">
                <a:solidFill>
                  <a:srgbClr val="FF0000"/>
                </a:solidFill>
                <a:highlight>
                  <a:srgbClr val="FFFF00"/>
                </a:highlight>
              </a:rPr>
              <a:t>Display the </a:t>
            </a:r>
            <a:r>
              <a:rPr lang="en-US" dirty="0" err="1">
                <a:solidFill>
                  <a:srgbClr val="FF0000"/>
                </a:solidFill>
                <a:highlight>
                  <a:srgbClr val="FFFF00"/>
                </a:highlight>
              </a:rPr>
              <a:t>DataFrame</a:t>
            </a:r>
            <a:r>
              <a:rPr lang="en-US" dirty="0">
                <a:solidFill>
                  <a:srgbClr val="FF0000"/>
                </a:solidFill>
                <a:highlight>
                  <a:srgbClr val="FFFF00"/>
                </a:highlight>
              </a:rPr>
              <a:t> containing outliers</a:t>
            </a:r>
            <a:br>
              <a:rPr lang="en-US" dirty="0">
                <a:highlight>
                  <a:srgbClr val="FFFF00"/>
                </a:highlight>
              </a:rPr>
            </a:br>
            <a:r>
              <a:rPr lang="en-US" dirty="0" err="1">
                <a:highlight>
                  <a:srgbClr val="FFFF00"/>
                </a:highlight>
              </a:rPr>
              <a:t>outliers_df</a:t>
            </a:r>
            <a:endParaRPr lang="en-US" dirty="0">
              <a:highlight>
                <a:srgbClr val="FFFF00"/>
              </a:highlight>
            </a:endParaRPr>
          </a:p>
        </p:txBody>
      </p:sp>
      <p:pic>
        <p:nvPicPr>
          <p:cNvPr id="7" name="Content Placeholder 6">
            <a:extLst>
              <a:ext uri="{FF2B5EF4-FFF2-40B4-BE49-F238E27FC236}">
                <a16:creationId xmlns:a16="http://schemas.microsoft.com/office/drawing/2014/main" id="{D769A768-FB6D-678C-38B5-7AD1E0100002}"/>
              </a:ext>
            </a:extLst>
          </p:cNvPr>
          <p:cNvPicPr>
            <a:picLocks noGrp="1" noChangeAspect="1"/>
          </p:cNvPicPr>
          <p:nvPr>
            <p:ph idx="1"/>
          </p:nvPr>
        </p:nvPicPr>
        <p:blipFill>
          <a:blip r:embed="rId2"/>
          <a:stretch>
            <a:fillRect/>
          </a:stretch>
        </p:blipFill>
        <p:spPr>
          <a:xfrm>
            <a:off x="4500880" y="2541407"/>
            <a:ext cx="2854960" cy="3457565"/>
          </a:xfrm>
          <a:prstGeom prst="rect">
            <a:avLst/>
          </a:prstGeom>
        </p:spPr>
      </p:pic>
    </p:spTree>
    <p:extLst>
      <p:ext uri="{BB962C8B-B14F-4D97-AF65-F5344CB8AC3E}">
        <p14:creationId xmlns:p14="http://schemas.microsoft.com/office/powerpoint/2010/main" val="4052148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C1E3-CB5B-8673-9985-5AABD0B11E70}"/>
              </a:ext>
            </a:extLst>
          </p:cNvPr>
          <p:cNvSpPr>
            <a:spLocks noGrp="1"/>
          </p:cNvSpPr>
          <p:nvPr>
            <p:ph type="title"/>
          </p:nvPr>
        </p:nvSpPr>
        <p:spPr/>
        <p:txBody>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Plotting Box Plot</a:t>
            </a:r>
            <a:endParaRPr lang="en-US" dirty="0"/>
          </a:p>
        </p:txBody>
      </p:sp>
      <p:pic>
        <p:nvPicPr>
          <p:cNvPr id="4" name="Content Placeholder 3">
            <a:extLst>
              <a:ext uri="{FF2B5EF4-FFF2-40B4-BE49-F238E27FC236}">
                <a16:creationId xmlns:a16="http://schemas.microsoft.com/office/drawing/2014/main" id="{400F6E2B-6C42-A1E2-5CA5-574A35227E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2384" y="2440505"/>
            <a:ext cx="6047231" cy="357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187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2088-7368-841C-CE0F-E02C11F2C386}"/>
              </a:ext>
            </a:extLst>
          </p:cNvPr>
          <p:cNvSpPr>
            <a:spLocks noGrp="1"/>
          </p:cNvSpPr>
          <p:nvPr>
            <p:ph type="title"/>
          </p:nvPr>
        </p:nvSpPr>
        <p:spPr/>
        <p:txBody>
          <a:bodyPr>
            <a:normAutofit fontScale="90000"/>
          </a:bodyPr>
          <a:lstStyle/>
          <a:p>
            <a:r>
              <a:rPr lang="en-US" b="1" dirty="0">
                <a:solidFill>
                  <a:srgbClr val="FF0000"/>
                </a:solidFill>
                <a:effectLst>
                  <a:outerShdw blurRad="38100" dist="38100" dir="2700000" algn="tl">
                    <a:srgbClr val="000000">
                      <a:alpha val="43137"/>
                    </a:srgbClr>
                  </a:outerShdw>
                </a:effectLst>
                <a:highlight>
                  <a:srgbClr val="FFFF00"/>
                </a:highlight>
              </a:rPr>
              <a:t># Display the </a:t>
            </a:r>
            <a:r>
              <a:rPr lang="en-US" b="1" dirty="0" err="1">
                <a:solidFill>
                  <a:srgbClr val="FF0000"/>
                </a:solidFill>
                <a:effectLst>
                  <a:outerShdw blurRad="38100" dist="38100" dir="2700000" algn="tl">
                    <a:srgbClr val="000000">
                      <a:alpha val="43137"/>
                    </a:srgbClr>
                  </a:outerShdw>
                </a:effectLst>
                <a:highlight>
                  <a:srgbClr val="FFFF00"/>
                </a:highlight>
              </a:rPr>
              <a:t>DataFrame</a:t>
            </a:r>
            <a:r>
              <a:rPr lang="en-US" b="1" dirty="0">
                <a:solidFill>
                  <a:srgbClr val="FF0000"/>
                </a:solidFill>
                <a:effectLst>
                  <a:outerShdw blurRad="38100" dist="38100" dir="2700000" algn="tl">
                    <a:srgbClr val="000000">
                      <a:alpha val="43137"/>
                    </a:srgbClr>
                  </a:outerShdw>
                </a:effectLst>
                <a:highlight>
                  <a:srgbClr val="FFFF00"/>
                </a:highlight>
              </a:rPr>
              <a:t> containing outliers count</a:t>
            </a:r>
            <a:br>
              <a:rPr lang="en-US" b="1" dirty="0">
                <a:highlight>
                  <a:srgbClr val="FFFF00"/>
                </a:highlight>
              </a:rPr>
            </a:br>
            <a:r>
              <a:rPr lang="en-US" b="1" dirty="0" err="1">
                <a:highlight>
                  <a:srgbClr val="FFFF00"/>
                </a:highlight>
              </a:rPr>
              <a:t>outliers_count_df</a:t>
            </a:r>
            <a:endParaRPr lang="en-US" b="1" dirty="0">
              <a:highlight>
                <a:srgbClr val="FFFF00"/>
              </a:highlight>
            </a:endParaRPr>
          </a:p>
        </p:txBody>
      </p:sp>
      <p:pic>
        <p:nvPicPr>
          <p:cNvPr id="5" name="Content Placeholder 4">
            <a:extLst>
              <a:ext uri="{FF2B5EF4-FFF2-40B4-BE49-F238E27FC236}">
                <a16:creationId xmlns:a16="http://schemas.microsoft.com/office/drawing/2014/main" id="{9E30020C-B729-2030-E924-9AD14F8666A5}"/>
              </a:ext>
            </a:extLst>
          </p:cNvPr>
          <p:cNvPicPr>
            <a:picLocks noGrp="1" noChangeAspect="1"/>
          </p:cNvPicPr>
          <p:nvPr>
            <p:ph idx="1"/>
          </p:nvPr>
        </p:nvPicPr>
        <p:blipFill>
          <a:blip r:embed="rId2"/>
          <a:stretch>
            <a:fillRect/>
          </a:stretch>
        </p:blipFill>
        <p:spPr>
          <a:xfrm>
            <a:off x="3552824" y="2487578"/>
            <a:ext cx="4544696" cy="3617375"/>
          </a:xfrm>
          <a:prstGeom prst="rect">
            <a:avLst/>
          </a:prstGeom>
        </p:spPr>
      </p:pic>
    </p:spTree>
    <p:extLst>
      <p:ext uri="{BB962C8B-B14F-4D97-AF65-F5344CB8AC3E}">
        <p14:creationId xmlns:p14="http://schemas.microsoft.com/office/powerpoint/2010/main" val="3183979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D28E5-3A77-5897-A52F-DCB13CC4274D}"/>
              </a:ext>
            </a:extLst>
          </p:cNvPr>
          <p:cNvSpPr>
            <a:spLocks noGrp="1"/>
          </p:cNvSpPr>
          <p:nvPr>
            <p:ph idx="1"/>
          </p:nvPr>
        </p:nvSpPr>
        <p:spPr/>
        <p:txBody>
          <a:bodyPr>
            <a:normAutofit/>
          </a:bodyPr>
          <a:lstStyle/>
          <a:p>
            <a:pPr marL="0" indent="0">
              <a:buNone/>
            </a:pPr>
            <a:endParaRPr lang="en-US" sz="3600" b="1" dirty="0">
              <a:highlight>
                <a:srgbClr val="FFFF00"/>
              </a:highlight>
            </a:endParaRPr>
          </a:p>
          <a:p>
            <a:pPr marL="0" indent="0">
              <a:buNone/>
            </a:pPr>
            <a:r>
              <a:rPr lang="en-US" sz="3600" b="1" dirty="0">
                <a:highlight>
                  <a:srgbClr val="FFFF00"/>
                </a:highlight>
              </a:rPr>
              <a:t>Generate and check hypothesis around Amount Spent on different categories and response rate in different marketing campaigns</a:t>
            </a:r>
            <a:endParaRPr lang="en-IN" sz="3600" b="1" dirty="0">
              <a:highlight>
                <a:srgbClr val="FFFF00"/>
              </a:highlight>
            </a:endParaRPr>
          </a:p>
        </p:txBody>
      </p:sp>
      <p:sp>
        <p:nvSpPr>
          <p:cNvPr id="4" name="Title 1">
            <a:extLst>
              <a:ext uri="{FF2B5EF4-FFF2-40B4-BE49-F238E27FC236}">
                <a16:creationId xmlns:a16="http://schemas.microsoft.com/office/drawing/2014/main" id="{18F97FE0-0B9D-620C-E2BD-C13990E1086A}"/>
              </a:ext>
            </a:extLst>
          </p:cNvPr>
          <p:cNvSpPr>
            <a:spLocks noGrp="1"/>
          </p:cNvSpPr>
          <p:nvPr>
            <p:ph type="title"/>
          </p:nvPr>
        </p:nvSpPr>
        <p:spPr>
          <a:xfrm>
            <a:off x="1295400" y="982663"/>
            <a:ext cx="9601200" cy="1303337"/>
          </a:xfrm>
        </p:spPr>
        <p:txBody>
          <a:bodyPr>
            <a:normAutofit fontScale="90000"/>
          </a:bodyPr>
          <a:lstStyle/>
          <a:p>
            <a:r>
              <a:rPr lang="en-US"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Business Analysis and Hypothesis (Task 2)</a:t>
            </a:r>
          </a:p>
        </p:txBody>
      </p:sp>
    </p:spTree>
    <p:extLst>
      <p:ext uri="{BB962C8B-B14F-4D97-AF65-F5344CB8AC3E}">
        <p14:creationId xmlns:p14="http://schemas.microsoft.com/office/powerpoint/2010/main" val="2772558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15CB-BDFF-3382-09A5-5DE300188AF1}"/>
              </a:ext>
            </a:extLst>
          </p:cNvPr>
          <p:cNvSpPr>
            <a:spLocks noGrp="1"/>
          </p:cNvSpPr>
          <p:nvPr>
            <p:ph type="title"/>
          </p:nvPr>
        </p:nvSpPr>
        <p:spPr>
          <a:xfrm>
            <a:off x="1295402" y="509521"/>
            <a:ext cx="9601196" cy="1303867"/>
          </a:xfrm>
        </p:spPr>
        <p:txBody>
          <a:bodyPr>
            <a:normAutofit/>
          </a:bodyPr>
          <a:lstStyle/>
          <a:p>
            <a:r>
              <a:rPr lang="en-IN"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Defining a function “</a:t>
            </a:r>
            <a:r>
              <a:rPr lang="en-IN" sz="3200" b="1" i="1" dirty="0" err="1">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conduct_ttests</a:t>
            </a:r>
            <a:r>
              <a:rPr lang="en-IN"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to conduct T-tests.</a:t>
            </a:r>
          </a:p>
        </p:txBody>
      </p:sp>
      <p:sp>
        <p:nvSpPr>
          <p:cNvPr id="3" name="Content Placeholder 2">
            <a:extLst>
              <a:ext uri="{FF2B5EF4-FFF2-40B4-BE49-F238E27FC236}">
                <a16:creationId xmlns:a16="http://schemas.microsoft.com/office/drawing/2014/main" id="{DDFCBB70-D1CE-A634-1727-7951C23D335F}"/>
              </a:ext>
            </a:extLst>
          </p:cNvPr>
          <p:cNvSpPr>
            <a:spLocks noGrp="1"/>
          </p:cNvSpPr>
          <p:nvPr>
            <p:ph idx="1"/>
          </p:nvPr>
        </p:nvSpPr>
        <p:spPr>
          <a:xfrm>
            <a:off x="1295402" y="1813388"/>
            <a:ext cx="9601196" cy="3318936"/>
          </a:xfrm>
        </p:spPr>
        <p:txBody>
          <a:bodyPr>
            <a:noAutofit/>
          </a:bodyPr>
          <a:lstStyle/>
          <a:p>
            <a:r>
              <a:rPr lang="en-US" sz="3600" b="1" i="0" dirty="0">
                <a:solidFill>
                  <a:srgbClr val="000000"/>
                </a:solidFill>
                <a:effectLst/>
                <a:highlight>
                  <a:srgbClr val="FFFF00"/>
                </a:highlight>
                <a:latin typeface="Garamond" panose="02020404030301010803" pitchFamily="18" charset="0"/>
              </a:rPr>
              <a:t>Hypothesis testing, such as the t-test, is a statistical method to assess if there's a significant difference between the means of two groups. It helps determine if sample means are statistically different, assuming the samples are drawn from populations with normal distributions.</a:t>
            </a:r>
            <a:endParaRPr lang="en-IN" sz="3600" b="1" dirty="0">
              <a:highlight>
                <a:srgbClr val="FFFF00"/>
              </a:highlight>
              <a:latin typeface="Garamond" panose="02020404030301010803" pitchFamily="18" charset="0"/>
            </a:endParaRPr>
          </a:p>
        </p:txBody>
      </p:sp>
    </p:spTree>
    <p:extLst>
      <p:ext uri="{BB962C8B-B14F-4D97-AF65-F5344CB8AC3E}">
        <p14:creationId xmlns:p14="http://schemas.microsoft.com/office/powerpoint/2010/main" val="213064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DAE0-3427-232C-C1F4-DE171164DC58}"/>
              </a:ext>
            </a:extLst>
          </p:cNvPr>
          <p:cNvSpPr>
            <a:spLocks noGrp="1"/>
          </p:cNvSpPr>
          <p:nvPr>
            <p:ph type="title"/>
          </p:nvPr>
        </p:nvSpPr>
        <p:spPr>
          <a:xfrm>
            <a:off x="1988048" y="792060"/>
            <a:ext cx="8944509" cy="620637"/>
          </a:xfrm>
        </p:spPr>
        <p:txBody>
          <a:bodyPr>
            <a:normAutofit/>
          </a:bodyPr>
          <a:lstStyle/>
          <a:p>
            <a:r>
              <a:rPr lang="en-IN" sz="2800" b="1" i="1" dirty="0">
                <a:solidFill>
                  <a:srgbClr val="FF0000"/>
                </a:solidFill>
                <a:latin typeface="Calibri" panose="020F0502020204030204" pitchFamily="34" charset="0"/>
                <a:ea typeface="Calibri" panose="020F0502020204030204" pitchFamily="34" charset="0"/>
                <a:cs typeface="Calibri" panose="020F0502020204030204" pitchFamily="34" charset="0"/>
              </a:rPr>
              <a:t>After conducting T-test, the Data frame of T-test Results:</a:t>
            </a:r>
          </a:p>
        </p:txBody>
      </p:sp>
      <p:pic>
        <p:nvPicPr>
          <p:cNvPr id="5" name="Content Placeholder 4">
            <a:extLst>
              <a:ext uri="{FF2B5EF4-FFF2-40B4-BE49-F238E27FC236}">
                <a16:creationId xmlns:a16="http://schemas.microsoft.com/office/drawing/2014/main" id="{0BB35F70-3BF6-9FB8-F9EA-FD67EF3188B0}"/>
              </a:ext>
            </a:extLst>
          </p:cNvPr>
          <p:cNvPicPr>
            <a:picLocks noGrp="1" noChangeAspect="1"/>
          </p:cNvPicPr>
          <p:nvPr>
            <p:ph idx="1"/>
          </p:nvPr>
        </p:nvPicPr>
        <p:blipFill>
          <a:blip r:embed="rId2"/>
          <a:stretch>
            <a:fillRect/>
          </a:stretch>
        </p:blipFill>
        <p:spPr>
          <a:xfrm>
            <a:off x="3346134" y="1412697"/>
            <a:ext cx="6160684" cy="4467779"/>
          </a:xfrm>
        </p:spPr>
      </p:pic>
    </p:spTree>
    <p:extLst>
      <p:ext uri="{BB962C8B-B14F-4D97-AF65-F5344CB8AC3E}">
        <p14:creationId xmlns:p14="http://schemas.microsoft.com/office/powerpoint/2010/main" val="2519238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9216-BE8F-7F39-25B6-0C4046EE5A47}"/>
              </a:ext>
            </a:extLst>
          </p:cNvPr>
          <p:cNvSpPr>
            <a:spLocks noGrp="1"/>
          </p:cNvSpPr>
          <p:nvPr>
            <p:ph type="title"/>
          </p:nvPr>
        </p:nvSpPr>
        <p:spPr>
          <a:xfrm>
            <a:off x="1295401" y="740690"/>
            <a:ext cx="9149991" cy="892902"/>
          </a:xfrm>
        </p:spPr>
        <p:txBody>
          <a:bodyPr>
            <a:normAutofit fontScale="90000"/>
          </a:bodyPr>
          <a:lstStyle/>
          <a:p>
            <a:r>
              <a:rPr lang="en-US" sz="2800" b="1" i="1" dirty="0">
                <a:solidFill>
                  <a:srgbClr val="FF0000"/>
                </a:solidFill>
                <a:effectLst>
                  <a:outerShdw blurRad="38100" dist="38100" dir="2700000" algn="tl">
                    <a:srgbClr val="000000">
                      <a:alpha val="43137"/>
                    </a:srgbClr>
                  </a:outerShdw>
                </a:effectLst>
              </a:rPr>
              <a:t>Creating a funnel analysis showing what percentage of unique customers accept campaign 1,2, 3,..etc</a:t>
            </a:r>
            <a:endParaRPr lang="en-IN" sz="2800" b="1" i="1"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479898D-1374-9DF0-4B0C-44D19882FE70}"/>
              </a:ext>
            </a:extLst>
          </p:cNvPr>
          <p:cNvSpPr>
            <a:spLocks noGrp="1"/>
          </p:cNvSpPr>
          <p:nvPr>
            <p:ph idx="1"/>
          </p:nvPr>
        </p:nvSpPr>
        <p:spPr>
          <a:xfrm>
            <a:off x="1295401" y="1926402"/>
            <a:ext cx="9601196" cy="4083028"/>
          </a:xfrm>
        </p:spPr>
        <p:txBody>
          <a:bodyPr/>
          <a:lstStyle/>
          <a:p>
            <a:r>
              <a:rPr lang="en-IN" dirty="0"/>
              <a:t>Count of Unique customers in each category :-</a:t>
            </a:r>
          </a:p>
          <a:p>
            <a:r>
              <a:rPr lang="en-IN" dirty="0"/>
              <a:t>AcceptedCmp1  -  144</a:t>
            </a:r>
          </a:p>
          <a:p>
            <a:r>
              <a:rPr lang="en-IN" dirty="0"/>
              <a:t> AcceptedCmp2  -17</a:t>
            </a:r>
          </a:p>
          <a:p>
            <a:r>
              <a:rPr lang="en-IN" dirty="0"/>
              <a:t>AcceptedCmp3  -  135</a:t>
            </a:r>
          </a:p>
          <a:p>
            <a:r>
              <a:rPr lang="en-IN" dirty="0"/>
              <a:t>AcceptedCmp4  -  108</a:t>
            </a:r>
          </a:p>
          <a:p>
            <a:r>
              <a:rPr lang="en-IN" dirty="0"/>
              <a:t>AcceptedCmp5  -  59</a:t>
            </a:r>
          </a:p>
          <a:p>
            <a:r>
              <a:rPr lang="en-IN" dirty="0"/>
              <a:t>Response  -  146</a:t>
            </a:r>
          </a:p>
          <a:p>
            <a:endParaRPr lang="en-IN" dirty="0"/>
          </a:p>
        </p:txBody>
      </p:sp>
    </p:spTree>
    <p:extLst>
      <p:ext uri="{BB962C8B-B14F-4D97-AF65-F5344CB8AC3E}">
        <p14:creationId xmlns:p14="http://schemas.microsoft.com/office/powerpoint/2010/main" val="183580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65D7-2262-CC71-0EE7-E0ACA3F772E3}"/>
              </a:ext>
            </a:extLst>
          </p:cNvPr>
          <p:cNvSpPr>
            <a:spLocks noGrp="1"/>
          </p:cNvSpPr>
          <p:nvPr>
            <p:ph type="title"/>
          </p:nvPr>
        </p:nvSpPr>
        <p:spPr>
          <a:xfrm>
            <a:off x="1295402" y="1225972"/>
            <a:ext cx="9601196" cy="1303867"/>
          </a:xfrm>
        </p:spPr>
        <p:txBody>
          <a:bodyPr>
            <a:normAutofit fontScale="90000"/>
          </a:bodyPr>
          <a:lstStyle/>
          <a:p>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Using the steps in the CRISP- DM methodology to Break down the business level problem to analytical solution</a:t>
            </a:r>
            <a:r>
              <a:rPr lang="en-US"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86B1C47-B9E7-F89C-BF7E-072DB1CD32A9}"/>
              </a:ext>
            </a:extLst>
          </p:cNvPr>
          <p:cNvSpPr>
            <a:spLocks noGrp="1"/>
          </p:cNvSpPr>
          <p:nvPr>
            <p:ph idx="1"/>
          </p:nvPr>
        </p:nvSpPr>
        <p:spPr>
          <a:xfrm>
            <a:off x="1295401" y="2556932"/>
            <a:ext cx="9601196" cy="3437468"/>
          </a:xfrm>
        </p:spPr>
        <p:txBody>
          <a:bodyPr>
            <a:normAutofit/>
          </a:bodyPr>
          <a:lstStyle/>
          <a:p>
            <a:pPr marL="0" indent="0">
              <a:buNone/>
            </a:pPr>
            <a:r>
              <a:rPr lang="en-US" sz="2800" b="1" dirty="0">
                <a:solidFill>
                  <a:schemeClr val="tx1"/>
                </a:solidFill>
                <a:effectLst>
                  <a:outerShdw blurRad="38100" dist="38100" dir="2700000" algn="tl">
                    <a:srgbClr val="000000">
                      <a:alpha val="43137"/>
                    </a:srgbClr>
                  </a:outerShdw>
                </a:effectLst>
                <a:highlight>
                  <a:srgbClr val="FFFF00"/>
                </a:highlight>
              </a:rPr>
              <a:t>Steps involved in </a:t>
            </a:r>
            <a:r>
              <a:rPr lang="en-US" sz="2800" b="1" dirty="0">
                <a:solidFill>
                  <a:schemeClr val="tx1"/>
                </a:solidFill>
                <a:effectLst>
                  <a:outerShdw blurRad="38100" dist="38100" dir="2700000" algn="tl">
                    <a:srgbClr val="000000">
                      <a:alpha val="43137"/>
                    </a:srgbClr>
                  </a:outerShdw>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CRISP- DM methodology.</a:t>
            </a:r>
          </a:p>
          <a:p>
            <a:pPr marL="342900" indent="-342900">
              <a:buFont typeface="+mj-lt"/>
              <a:buAutoNum type="arabicPeriod"/>
            </a:pPr>
            <a:r>
              <a:rPr lang="en-US" b="1" i="1" dirty="0">
                <a:effectLst/>
                <a:latin typeface="Calibri" panose="020F0502020204030204" pitchFamily="34" charset="0"/>
                <a:ea typeface="Calibri" panose="020F0502020204030204" pitchFamily="34" charset="0"/>
                <a:cs typeface="Times New Roman" panose="02020603050405020304" pitchFamily="18" charset="0"/>
              </a:rPr>
              <a:t>Business Understanding</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b="1" i="1" dirty="0">
                <a:effectLst/>
                <a:latin typeface="Calibri" panose="020F0502020204030204" pitchFamily="34" charset="0"/>
                <a:ea typeface="Calibri" panose="020F0502020204030204" pitchFamily="34" charset="0"/>
                <a:cs typeface="Times New Roman" panose="02020603050405020304" pitchFamily="18" charset="0"/>
              </a:rPr>
              <a:t>Data Understanding</a:t>
            </a:r>
          </a:p>
          <a:p>
            <a:pPr marL="342900" indent="-342900">
              <a:buFont typeface="+mj-lt"/>
              <a:buAutoNum type="arabicPeriod"/>
            </a:pPr>
            <a:r>
              <a:rPr lang="en-US" b="1" i="1" dirty="0">
                <a:effectLst/>
                <a:latin typeface="Times New Roman" panose="02020603050405020304" pitchFamily="18" charset="0"/>
                <a:ea typeface="Calibri" panose="020F0502020204030204" pitchFamily="34" charset="0"/>
              </a:rPr>
              <a:t>Data Preparation</a:t>
            </a:r>
          </a:p>
          <a:p>
            <a:pPr marL="342900" indent="-342900">
              <a:buFont typeface="+mj-lt"/>
              <a:buAutoNum type="arabicPeriod"/>
            </a:pPr>
            <a:r>
              <a:rPr lang="en-US" b="1" i="1" dirty="0">
                <a:latin typeface="Times New Roman" panose="02020603050405020304" pitchFamily="18" charset="0"/>
                <a:ea typeface="Calibri" panose="020F0502020204030204" pitchFamily="34" charset="0"/>
              </a:rPr>
              <a:t>Data Analysis in Python.</a:t>
            </a:r>
          </a:p>
          <a:p>
            <a:pPr marL="342900" indent="-342900">
              <a:buFont typeface="+mj-lt"/>
              <a:buAutoNum type="arabicPeriod"/>
            </a:pPr>
            <a:r>
              <a:rPr lang="en-US" b="1" i="1" dirty="0">
                <a:effectLst/>
                <a:latin typeface="Times New Roman" panose="02020603050405020304" pitchFamily="18" charset="0"/>
                <a:ea typeface="Calibri" panose="020F0502020204030204" pitchFamily="34" charset="0"/>
              </a:rPr>
              <a:t>Report (PPT)</a:t>
            </a:r>
          </a:p>
          <a:p>
            <a:pPr marL="0" indent="0">
              <a:buNone/>
            </a:pPr>
            <a:endParaRPr lang="en-US" sz="1800" i="1" u="sng" dirty="0">
              <a:effectLst/>
              <a:latin typeface="Times New Roman" panose="02020603050405020304" pitchFamily="18" charset="0"/>
              <a:ea typeface="Calibri" panose="020F0502020204030204" pitchFamily="34" charset="0"/>
            </a:endParaRPr>
          </a:p>
          <a:p>
            <a:pPr marL="0" indent="0">
              <a:buNone/>
            </a:pPr>
            <a:endPar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4802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B6EC0-A9B2-D285-6A16-07239253C32E}"/>
              </a:ext>
            </a:extLst>
          </p:cNvPr>
          <p:cNvPicPr>
            <a:picLocks noChangeAspect="1"/>
          </p:cNvPicPr>
          <p:nvPr/>
        </p:nvPicPr>
        <p:blipFill>
          <a:blip r:embed="rId2"/>
          <a:stretch>
            <a:fillRect/>
          </a:stretch>
        </p:blipFill>
        <p:spPr>
          <a:xfrm>
            <a:off x="899387" y="966444"/>
            <a:ext cx="10393225" cy="4925112"/>
          </a:xfrm>
          <a:prstGeom prst="rect">
            <a:avLst/>
          </a:prstGeom>
        </p:spPr>
      </p:pic>
    </p:spTree>
    <p:extLst>
      <p:ext uri="{BB962C8B-B14F-4D97-AF65-F5344CB8AC3E}">
        <p14:creationId xmlns:p14="http://schemas.microsoft.com/office/powerpoint/2010/main" val="829256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0818-C975-86BF-CACD-9FB6F4A1DD3F}"/>
              </a:ext>
            </a:extLst>
          </p:cNvPr>
          <p:cNvSpPr>
            <a:spLocks noGrp="1"/>
          </p:cNvSpPr>
          <p:nvPr>
            <p:ph type="title"/>
          </p:nvPr>
        </p:nvSpPr>
        <p:spPr>
          <a:xfrm>
            <a:off x="1295401" y="756101"/>
            <a:ext cx="9365749" cy="769612"/>
          </a:xfrm>
        </p:spPr>
        <p:txBody>
          <a:bodyPr>
            <a:normAutofit/>
          </a:bodyPr>
          <a:lstStyle/>
          <a:p>
            <a:pPr algn="l"/>
            <a:r>
              <a:rPr lang="en-IN" sz="4000" b="1" i="1" dirty="0">
                <a:solidFill>
                  <a:srgbClr val="FF0000"/>
                </a:solidFill>
                <a:effectLst>
                  <a:outerShdw blurRad="38100" dist="38100" dir="2700000" algn="tl">
                    <a:srgbClr val="000000">
                      <a:alpha val="43137"/>
                    </a:srgbClr>
                  </a:outerShdw>
                </a:effectLst>
              </a:rPr>
              <a:t>Insights from the visualization :</a:t>
            </a:r>
          </a:p>
        </p:txBody>
      </p:sp>
      <p:sp>
        <p:nvSpPr>
          <p:cNvPr id="3" name="Content Placeholder 2">
            <a:extLst>
              <a:ext uri="{FF2B5EF4-FFF2-40B4-BE49-F238E27FC236}">
                <a16:creationId xmlns:a16="http://schemas.microsoft.com/office/drawing/2014/main" id="{3AA0C23B-67CF-A4FB-2069-7C2120CF0371}"/>
              </a:ext>
            </a:extLst>
          </p:cNvPr>
          <p:cNvSpPr>
            <a:spLocks noGrp="1"/>
          </p:cNvSpPr>
          <p:nvPr>
            <p:ph idx="1"/>
          </p:nvPr>
        </p:nvSpPr>
        <p:spPr>
          <a:xfrm>
            <a:off x="1295402" y="1678490"/>
            <a:ext cx="9601196" cy="4131545"/>
          </a:xfrm>
        </p:spPr>
        <p:txBody>
          <a:bodyPr>
            <a:normAutofit lnSpcReduction="10000"/>
          </a:bodyPr>
          <a:lstStyle/>
          <a:p>
            <a:r>
              <a:rPr lang="en-US" sz="2800" b="1" i="0"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Campaigns 1,3 and Response have relatively higher counts compared to the other campaigns, indicating stronger customer engagement with these campaigns.</a:t>
            </a:r>
          </a:p>
          <a:p>
            <a:r>
              <a:rPr lang="en-US" sz="2800" b="1" i="0"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Campaigns 2, 4 and Campaigns 5 have lower counts, suggesting lower levels of customer response or acceptance to these particular campaigns.</a:t>
            </a:r>
          </a:p>
          <a:p>
            <a:r>
              <a:rPr lang="en-US" sz="2800" b="1" i="0"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Response has the highest count among all stages, indicating a significant number of customers responded positively to the final campaign.</a:t>
            </a:r>
          </a:p>
          <a:p>
            <a:endParaRPr lang="en-IN" dirty="0"/>
          </a:p>
        </p:txBody>
      </p:sp>
    </p:spTree>
    <p:extLst>
      <p:ext uri="{BB962C8B-B14F-4D97-AF65-F5344CB8AC3E}">
        <p14:creationId xmlns:p14="http://schemas.microsoft.com/office/powerpoint/2010/main" val="1039269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6D1A-D593-3E87-86D8-E67F996D15D4}"/>
              </a:ext>
            </a:extLst>
          </p:cNvPr>
          <p:cNvSpPr>
            <a:spLocks noGrp="1"/>
          </p:cNvSpPr>
          <p:nvPr>
            <p:ph type="title"/>
          </p:nvPr>
        </p:nvSpPr>
        <p:spPr>
          <a:xfrm>
            <a:off x="1295401" y="730415"/>
            <a:ext cx="9601196" cy="1303867"/>
          </a:xfrm>
        </p:spPr>
        <p:txBody>
          <a:bodyPr>
            <a:normAutofit fontScale="90000"/>
          </a:bodyPr>
          <a:lstStyle/>
          <a:p>
            <a:br>
              <a:rPr lang="en-US" sz="3600" b="1" i="0" dirty="0">
                <a:solidFill>
                  <a:srgbClr val="FF0000"/>
                </a:solidFill>
                <a:effectLst/>
                <a:latin typeface="Garamond" panose="02020404030301010803" pitchFamily="18" charset="0"/>
              </a:rPr>
            </a:br>
            <a:r>
              <a:rPr lang="en-US" sz="3100" b="1" i="1" dirty="0">
                <a:solidFill>
                  <a:srgbClr val="FF0000"/>
                </a:solidFill>
                <a:effectLst>
                  <a:outerShdw blurRad="38100" dist="38100" dir="2700000" algn="tl">
                    <a:srgbClr val="000000">
                      <a:alpha val="43137"/>
                    </a:srgbClr>
                  </a:outerShdw>
                </a:effectLst>
                <a:latin typeface="Garamond" panose="02020404030301010803" pitchFamily="18" charset="0"/>
              </a:rPr>
              <a:t>The impact of the income on the amount spent on - Wine - Meat Products - Gold Products - Fish Produ</a:t>
            </a:r>
            <a:r>
              <a:rPr lang="en-US" sz="3600" b="1" i="1" dirty="0">
                <a:solidFill>
                  <a:srgbClr val="FF0000"/>
                </a:solidFill>
                <a:effectLst>
                  <a:outerShdw blurRad="38100" dist="38100" dir="2700000" algn="tl">
                    <a:srgbClr val="000000">
                      <a:alpha val="43137"/>
                    </a:srgbClr>
                  </a:outerShdw>
                </a:effectLst>
                <a:latin typeface="Garamond" panose="02020404030301010803" pitchFamily="18" charset="0"/>
              </a:rPr>
              <a:t>cts </a:t>
            </a:r>
            <a:br>
              <a:rPr lang="en-US"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C7932F5E-6702-E787-EC9F-5AB59E7B5DC1}"/>
              </a:ext>
            </a:extLst>
          </p:cNvPr>
          <p:cNvSpPr>
            <a:spLocks noGrp="1"/>
          </p:cNvSpPr>
          <p:nvPr>
            <p:ph idx="1"/>
          </p:nvPr>
        </p:nvSpPr>
        <p:spPr/>
        <p:txBody>
          <a:bodyPr/>
          <a:lstStyle/>
          <a:p>
            <a:r>
              <a:rPr lang="en-IN" sz="2800" b="1" u="sng" dirty="0">
                <a:highlight>
                  <a:srgbClr val="FFFF00"/>
                </a:highlight>
                <a:latin typeface="Garamond" panose="02020404030301010803" pitchFamily="18" charset="0"/>
              </a:rPr>
              <a:t>Process done </a:t>
            </a:r>
            <a:r>
              <a:rPr lang="en-IN" sz="2800" b="1" dirty="0">
                <a:highlight>
                  <a:srgbClr val="FFFF00"/>
                </a:highlight>
                <a:latin typeface="Garamond" panose="02020404030301010803" pitchFamily="18" charset="0"/>
              </a:rPr>
              <a:t>:</a:t>
            </a:r>
          </a:p>
          <a:p>
            <a:r>
              <a:rPr lang="en-US" sz="2800" b="1" i="0" dirty="0">
                <a:solidFill>
                  <a:srgbClr val="000000"/>
                </a:solidFill>
                <a:effectLst/>
                <a:highlight>
                  <a:srgbClr val="FFFF00"/>
                </a:highlight>
                <a:latin typeface="Garamond" panose="02020404030301010803" pitchFamily="18" charset="0"/>
              </a:rPr>
              <a:t>Removing the outlier values from Income column for better analysis.</a:t>
            </a:r>
          </a:p>
          <a:p>
            <a:r>
              <a:rPr lang="en-US" sz="2800" b="1" dirty="0">
                <a:solidFill>
                  <a:srgbClr val="000000"/>
                </a:solidFill>
                <a:highlight>
                  <a:srgbClr val="FFFF00"/>
                </a:highlight>
                <a:latin typeface="Garamond" panose="02020404030301010803" pitchFamily="18" charset="0"/>
              </a:rPr>
              <a:t>Grouping the data by income bins.</a:t>
            </a:r>
          </a:p>
          <a:p>
            <a:r>
              <a:rPr lang="en-US" sz="2800" b="1" i="0" dirty="0">
                <a:solidFill>
                  <a:srgbClr val="000000"/>
                </a:solidFill>
                <a:effectLst/>
                <a:highlight>
                  <a:srgbClr val="FFFF00"/>
                </a:highlight>
                <a:latin typeface="Garamond" panose="02020404030301010803" pitchFamily="18" charset="0"/>
              </a:rPr>
              <a:t>Visualizing the data using Bar graph.</a:t>
            </a:r>
          </a:p>
          <a:p>
            <a:endParaRPr lang="en-IN" dirty="0"/>
          </a:p>
        </p:txBody>
      </p:sp>
    </p:spTree>
    <p:extLst>
      <p:ext uri="{BB962C8B-B14F-4D97-AF65-F5344CB8AC3E}">
        <p14:creationId xmlns:p14="http://schemas.microsoft.com/office/powerpoint/2010/main" val="2388584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9EEE5-C2AF-FFF6-6712-DBEBAABC44F0}"/>
              </a:ext>
            </a:extLst>
          </p:cNvPr>
          <p:cNvPicPr>
            <a:picLocks noChangeAspect="1"/>
          </p:cNvPicPr>
          <p:nvPr/>
        </p:nvPicPr>
        <p:blipFill>
          <a:blip r:embed="rId2"/>
          <a:stretch>
            <a:fillRect/>
          </a:stretch>
        </p:blipFill>
        <p:spPr>
          <a:xfrm>
            <a:off x="770562" y="1018154"/>
            <a:ext cx="5476126" cy="4871732"/>
          </a:xfrm>
          <a:prstGeom prst="rect">
            <a:avLst/>
          </a:prstGeom>
        </p:spPr>
      </p:pic>
      <p:pic>
        <p:nvPicPr>
          <p:cNvPr id="5" name="Picture 4">
            <a:extLst>
              <a:ext uri="{FF2B5EF4-FFF2-40B4-BE49-F238E27FC236}">
                <a16:creationId xmlns:a16="http://schemas.microsoft.com/office/drawing/2014/main" id="{2A13CCC8-FAA8-586D-B866-DF4BA604FF65}"/>
              </a:ext>
            </a:extLst>
          </p:cNvPr>
          <p:cNvPicPr>
            <a:picLocks noChangeAspect="1"/>
          </p:cNvPicPr>
          <p:nvPr/>
        </p:nvPicPr>
        <p:blipFill>
          <a:blip r:embed="rId3"/>
          <a:stretch>
            <a:fillRect/>
          </a:stretch>
        </p:blipFill>
        <p:spPr>
          <a:xfrm>
            <a:off x="6299641" y="1018154"/>
            <a:ext cx="5121797" cy="4871732"/>
          </a:xfrm>
          <a:prstGeom prst="rect">
            <a:avLst/>
          </a:prstGeom>
        </p:spPr>
      </p:pic>
    </p:spTree>
    <p:extLst>
      <p:ext uri="{BB962C8B-B14F-4D97-AF65-F5344CB8AC3E}">
        <p14:creationId xmlns:p14="http://schemas.microsoft.com/office/powerpoint/2010/main" val="1140017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1EC241-B394-C105-BF45-438F8730631C}"/>
              </a:ext>
            </a:extLst>
          </p:cNvPr>
          <p:cNvPicPr>
            <a:picLocks noChangeAspect="1"/>
          </p:cNvPicPr>
          <p:nvPr/>
        </p:nvPicPr>
        <p:blipFill>
          <a:blip r:embed="rId2"/>
          <a:stretch>
            <a:fillRect/>
          </a:stretch>
        </p:blipFill>
        <p:spPr>
          <a:xfrm>
            <a:off x="769207" y="1022720"/>
            <a:ext cx="5174394" cy="4818138"/>
          </a:xfrm>
          <a:prstGeom prst="rect">
            <a:avLst/>
          </a:prstGeom>
        </p:spPr>
      </p:pic>
      <p:pic>
        <p:nvPicPr>
          <p:cNvPr id="9" name="Picture 8">
            <a:extLst>
              <a:ext uri="{FF2B5EF4-FFF2-40B4-BE49-F238E27FC236}">
                <a16:creationId xmlns:a16="http://schemas.microsoft.com/office/drawing/2014/main" id="{69DD4FBF-B21A-6495-1553-A5AD2BBF6A0E}"/>
              </a:ext>
            </a:extLst>
          </p:cNvPr>
          <p:cNvPicPr>
            <a:picLocks noChangeAspect="1"/>
          </p:cNvPicPr>
          <p:nvPr/>
        </p:nvPicPr>
        <p:blipFill>
          <a:blip r:embed="rId3"/>
          <a:stretch>
            <a:fillRect/>
          </a:stretch>
        </p:blipFill>
        <p:spPr>
          <a:xfrm>
            <a:off x="6096000" y="1022720"/>
            <a:ext cx="5326793" cy="4818138"/>
          </a:xfrm>
          <a:prstGeom prst="rect">
            <a:avLst/>
          </a:prstGeom>
        </p:spPr>
      </p:pic>
    </p:spTree>
    <p:extLst>
      <p:ext uri="{BB962C8B-B14F-4D97-AF65-F5344CB8AC3E}">
        <p14:creationId xmlns:p14="http://schemas.microsoft.com/office/powerpoint/2010/main" val="1126856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71E6-80B5-2BC7-1E75-CA0970657CEE}"/>
              </a:ext>
            </a:extLst>
          </p:cNvPr>
          <p:cNvSpPr>
            <a:spLocks noGrp="1"/>
          </p:cNvSpPr>
          <p:nvPr>
            <p:ph type="title"/>
          </p:nvPr>
        </p:nvSpPr>
        <p:spPr>
          <a:xfrm>
            <a:off x="1295402" y="925625"/>
            <a:ext cx="8744162" cy="646322"/>
          </a:xfrm>
        </p:spPr>
        <p:txBody>
          <a:bodyPr>
            <a:normAutofit fontScale="90000"/>
          </a:bodyPr>
          <a:lstStyle/>
          <a:p>
            <a:pPr algn="l"/>
            <a:r>
              <a:rPr lang="en-IN" b="1" i="1" dirty="0">
                <a:solidFill>
                  <a:srgbClr val="FF0000"/>
                </a:solidFill>
                <a:effectLst>
                  <a:outerShdw blurRad="38100" dist="38100" dir="2700000" algn="tl">
                    <a:srgbClr val="000000">
                      <a:alpha val="43137"/>
                    </a:srgbClr>
                  </a:outerShdw>
                </a:effectLst>
              </a:rPr>
              <a:t>Insights from the visualization :</a:t>
            </a:r>
          </a:p>
        </p:txBody>
      </p:sp>
      <p:sp>
        <p:nvSpPr>
          <p:cNvPr id="3" name="Content Placeholder 2">
            <a:extLst>
              <a:ext uri="{FF2B5EF4-FFF2-40B4-BE49-F238E27FC236}">
                <a16:creationId xmlns:a16="http://schemas.microsoft.com/office/drawing/2014/main" id="{CA825AF3-C4C0-7C56-364F-2120691A69D1}"/>
              </a:ext>
            </a:extLst>
          </p:cNvPr>
          <p:cNvSpPr>
            <a:spLocks noGrp="1"/>
          </p:cNvSpPr>
          <p:nvPr>
            <p:ph idx="1"/>
          </p:nvPr>
        </p:nvSpPr>
        <p:spPr>
          <a:xfrm>
            <a:off x="1295402" y="1868563"/>
            <a:ext cx="9601196" cy="4383261"/>
          </a:xfrm>
        </p:spPr>
        <p:txBody>
          <a:bodyPr>
            <a:noAutofit/>
          </a:bodyPr>
          <a:lstStyle/>
          <a:p>
            <a:r>
              <a:rPr lang="en-US" sz="2000" b="1" i="0" dirty="0">
                <a:solidFill>
                  <a:srgbClr val="000000"/>
                </a:solidFill>
                <a:effectLst/>
                <a:highlight>
                  <a:srgbClr val="FFFF00"/>
                </a:highlight>
                <a:latin typeface="Garamond" panose="02020404030301010803" pitchFamily="18" charset="0"/>
              </a:rPr>
              <a:t>Positive Correlation Between Income and Spending:</a:t>
            </a:r>
            <a:r>
              <a:rPr lang="en-US" sz="2000" b="0" i="0" dirty="0">
                <a:solidFill>
                  <a:srgbClr val="000000"/>
                </a:solidFill>
                <a:effectLst/>
                <a:highlight>
                  <a:srgbClr val="FFFF00"/>
                </a:highlight>
                <a:latin typeface="Garamond" panose="02020404030301010803" pitchFamily="18" charset="0"/>
              </a:rPr>
              <a:t> Generally, as income increases, customers tend to spend more on wines, meat products, and gold products. This trend is evident from the increasing expenditure observed in higher income brackets.</a:t>
            </a:r>
          </a:p>
          <a:p>
            <a:r>
              <a:rPr lang="en-US" sz="2000" b="1" i="0" dirty="0">
                <a:solidFill>
                  <a:srgbClr val="000000"/>
                </a:solidFill>
                <a:effectLst/>
                <a:highlight>
                  <a:srgbClr val="FFFF00"/>
                </a:highlight>
                <a:latin typeface="Garamond" panose="02020404030301010803" pitchFamily="18" charset="0"/>
              </a:rPr>
              <a:t>Unique Spending Behavior for Gold Products:</a:t>
            </a:r>
            <a:r>
              <a:rPr lang="en-US" sz="2000" b="0" i="0" dirty="0">
                <a:solidFill>
                  <a:srgbClr val="000000"/>
                </a:solidFill>
                <a:effectLst/>
                <a:highlight>
                  <a:srgbClr val="FFFF00"/>
                </a:highlight>
                <a:latin typeface="Garamond" panose="02020404030301010803" pitchFamily="18" charset="0"/>
              </a:rPr>
              <a:t> While spending on most items increases with income, the relationship is more nuanced for gold products. There's a peak in spending around the middle-income range, followed by a slight decrease in higher income brackets. This suggests that while gold products are desirable across income groups, they may be perceived differently or serve varying purposes based on income levels.</a:t>
            </a:r>
          </a:p>
          <a:p>
            <a:r>
              <a:rPr lang="en-US" sz="2000" b="1" i="0" dirty="0">
                <a:solidFill>
                  <a:srgbClr val="000000"/>
                </a:solidFill>
                <a:effectLst/>
                <a:highlight>
                  <a:srgbClr val="FFFF00"/>
                </a:highlight>
                <a:latin typeface="Garamond" panose="02020404030301010803" pitchFamily="18" charset="0"/>
              </a:rPr>
              <a:t>Varied Spending Patterns for Fish Products:</a:t>
            </a:r>
            <a:r>
              <a:rPr lang="en-US" sz="2000" b="0" i="0" dirty="0">
                <a:solidFill>
                  <a:srgbClr val="000000"/>
                </a:solidFill>
                <a:effectLst/>
                <a:highlight>
                  <a:srgbClr val="FFFF00"/>
                </a:highlight>
                <a:latin typeface="Garamond" panose="02020404030301010803" pitchFamily="18" charset="0"/>
              </a:rPr>
              <a:t> Unlike other items, spending on fish products shows less consistent patterns across income groups. While there's a general increase in spending with income, fluctuations and inconsistencies are observed, indicating that factors other than income may influence spending behavior for fish products.</a:t>
            </a:r>
          </a:p>
        </p:txBody>
      </p:sp>
    </p:spTree>
    <p:extLst>
      <p:ext uri="{BB962C8B-B14F-4D97-AF65-F5344CB8AC3E}">
        <p14:creationId xmlns:p14="http://schemas.microsoft.com/office/powerpoint/2010/main" val="620249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DCF3-8E59-A7E9-4898-AC4B4B3B51FA}"/>
              </a:ext>
            </a:extLst>
          </p:cNvPr>
          <p:cNvSpPr>
            <a:spLocks noGrp="1"/>
          </p:cNvSpPr>
          <p:nvPr>
            <p:ph type="title"/>
          </p:nvPr>
        </p:nvSpPr>
        <p:spPr>
          <a:xfrm>
            <a:off x="1309955" y="884530"/>
            <a:ext cx="9530135" cy="913450"/>
          </a:xfrm>
        </p:spPr>
        <p:txBody>
          <a:bodyPr>
            <a:normAutofit fontScale="90000"/>
          </a:bodyPr>
          <a:lstStyle/>
          <a:p>
            <a:b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Testing of hypothesis that recent customers complain less in general compared to older customers</a:t>
            </a:r>
            <a:br>
              <a:rPr lang="en-US"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37C10062-D451-9687-4AC4-77B2E7BEC6E5}"/>
              </a:ext>
            </a:extLst>
          </p:cNvPr>
          <p:cNvSpPr>
            <a:spLocks noGrp="1"/>
          </p:cNvSpPr>
          <p:nvPr>
            <p:ph idx="1"/>
          </p:nvPr>
        </p:nvSpPr>
        <p:spPr>
          <a:xfrm>
            <a:off x="1295401" y="2003461"/>
            <a:ext cx="9601196" cy="3872407"/>
          </a:xfrm>
        </p:spPr>
        <p:txBody>
          <a:bodyPr>
            <a:normAutofit fontScale="92500"/>
          </a:bodyPr>
          <a:lstStyle/>
          <a:p>
            <a:r>
              <a:rPr lang="en-US" b="1" i="0" dirty="0">
                <a:solidFill>
                  <a:srgbClr val="000000"/>
                </a:solidFill>
                <a:effectLst/>
                <a:highlight>
                  <a:srgbClr val="FFFF00"/>
                </a:highlight>
                <a:latin typeface="Garamond" panose="02020404030301010803" pitchFamily="18" charset="0"/>
              </a:rPr>
              <a:t>We are using the chi-square test for independence to examine the relationship between two categorical variables: customer recency and customer complaints. The chi-square test will help us determine if there is a significant association between these two variables. In this case, we want to investigate whether recent customers tend to complain less compared to older customers. By conducting a chi-square test, we can assess whether there is evidence to reject the null hypothesis, which states that there is no association between recency and complaints. If the test results in a low p-value, we can conclude that there is a significant difference in complaint rates between recent and older customers, providing valuable insights into customer behavior.</a:t>
            </a:r>
            <a:endParaRPr lang="en-IN" b="1" dirty="0">
              <a:highlight>
                <a:srgbClr val="FFFF00"/>
              </a:highlight>
              <a:latin typeface="Garamond" panose="02020404030301010803" pitchFamily="18" charset="0"/>
            </a:endParaRPr>
          </a:p>
        </p:txBody>
      </p:sp>
    </p:spTree>
    <p:extLst>
      <p:ext uri="{BB962C8B-B14F-4D97-AF65-F5344CB8AC3E}">
        <p14:creationId xmlns:p14="http://schemas.microsoft.com/office/powerpoint/2010/main" val="334967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72DC4-EEB3-0B7E-E3F4-9B4A5291ED80}"/>
              </a:ext>
            </a:extLst>
          </p:cNvPr>
          <p:cNvSpPr>
            <a:spLocks noGrp="1"/>
          </p:cNvSpPr>
          <p:nvPr>
            <p:ph idx="1"/>
          </p:nvPr>
        </p:nvSpPr>
        <p:spPr>
          <a:xfrm>
            <a:off x="1295402" y="949026"/>
            <a:ext cx="9601196" cy="4963752"/>
          </a:xfrm>
        </p:spPr>
        <p:txBody>
          <a:bodyPr>
            <a:normAutofit/>
          </a:bodyPr>
          <a:lstStyle/>
          <a:p>
            <a:r>
              <a:rPr lang="en-IN" b="1" dirty="0">
                <a:highlight>
                  <a:srgbClr val="FFFF00"/>
                </a:highlight>
                <a:latin typeface="Garamond" panose="02020404030301010803" pitchFamily="18" charset="0"/>
              </a:rPr>
              <a:t>Importing chi square test :</a:t>
            </a:r>
          </a:p>
          <a:p>
            <a:pPr marL="0" indent="0">
              <a:buNone/>
            </a:pPr>
            <a:r>
              <a:rPr lang="en-IN" b="1" dirty="0">
                <a:highlight>
                  <a:srgbClr val="FFFF00"/>
                </a:highlight>
                <a:latin typeface="Garamond" panose="02020404030301010803" pitchFamily="18" charset="0"/>
              </a:rPr>
              <a:t>from scipy.stats import chi2_contingency</a:t>
            </a:r>
          </a:p>
          <a:p>
            <a:r>
              <a:rPr lang="en-IN" b="1" dirty="0">
                <a:highlight>
                  <a:srgbClr val="FFFF00"/>
                </a:highlight>
                <a:latin typeface="Garamond" panose="02020404030301010803" pitchFamily="18" charset="0"/>
              </a:rPr>
              <a:t>Calculating mean for </a:t>
            </a:r>
            <a:r>
              <a:rPr lang="en-US" b="1" i="0" dirty="0">
                <a:solidFill>
                  <a:srgbClr val="000000"/>
                </a:solidFill>
                <a:effectLst/>
                <a:highlight>
                  <a:srgbClr val="FFFF00"/>
                </a:highlight>
                <a:latin typeface="Garamond" panose="02020404030301010803" pitchFamily="18" charset="0"/>
              </a:rPr>
              <a:t>Old vs New Customer Complain</a:t>
            </a:r>
          </a:p>
          <a:p>
            <a:r>
              <a:rPr lang="en-IN" b="1" dirty="0">
                <a:highlight>
                  <a:srgbClr val="FFFF00"/>
                </a:highlight>
                <a:latin typeface="Garamond" panose="02020404030301010803" pitchFamily="18" charset="0"/>
              </a:rPr>
              <a:t>After performing chi-square test of independence,</a:t>
            </a:r>
          </a:p>
          <a:p>
            <a:r>
              <a:rPr lang="en-IN" b="1" dirty="0">
                <a:highlight>
                  <a:srgbClr val="FFFF00"/>
                </a:highlight>
                <a:latin typeface="Garamond" panose="02020404030301010803" pitchFamily="18" charset="0"/>
              </a:rPr>
              <a:t>Complaint rate for recent customers – 0.01</a:t>
            </a:r>
          </a:p>
          <a:p>
            <a:r>
              <a:rPr lang="en-IN" b="1" dirty="0">
                <a:highlight>
                  <a:srgbClr val="FFFF00"/>
                </a:highlight>
                <a:latin typeface="Garamond" panose="02020404030301010803" pitchFamily="18" charset="0"/>
              </a:rPr>
              <a:t>Complaint rate for older customers – 0.01</a:t>
            </a:r>
          </a:p>
          <a:p>
            <a:r>
              <a:rPr lang="en-IN" b="1" dirty="0">
                <a:highlight>
                  <a:srgbClr val="FFFF00"/>
                </a:highlight>
                <a:latin typeface="Garamond" panose="02020404030301010803" pitchFamily="18" charset="0"/>
              </a:rPr>
              <a:t>Chi-square statistics – 0.00</a:t>
            </a:r>
          </a:p>
          <a:p>
            <a:r>
              <a:rPr lang="en-IN" b="1" dirty="0">
                <a:highlight>
                  <a:srgbClr val="FFFF00"/>
                </a:highlight>
                <a:latin typeface="Garamond" panose="02020404030301010803" pitchFamily="18" charset="0"/>
              </a:rPr>
              <a:t>P-value : 1.000</a:t>
            </a:r>
          </a:p>
          <a:p>
            <a:r>
              <a:rPr lang="en-IN" b="1" dirty="0">
                <a:highlight>
                  <a:srgbClr val="FFFF00"/>
                </a:highlight>
                <a:latin typeface="Garamond" panose="02020404030301010803" pitchFamily="18" charset="0"/>
              </a:rPr>
              <a:t>There is no significance between recency and complaint status.</a:t>
            </a:r>
          </a:p>
        </p:txBody>
      </p:sp>
    </p:spTree>
    <p:extLst>
      <p:ext uri="{BB962C8B-B14F-4D97-AF65-F5344CB8AC3E}">
        <p14:creationId xmlns:p14="http://schemas.microsoft.com/office/powerpoint/2010/main" val="3520186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2745-333D-C256-3BE4-154C2BC3BEF7}"/>
              </a:ext>
            </a:extLst>
          </p:cNvPr>
          <p:cNvSpPr>
            <a:spLocks noGrp="1"/>
          </p:cNvSpPr>
          <p:nvPr>
            <p:ph type="title"/>
          </p:nvPr>
        </p:nvSpPr>
        <p:spPr>
          <a:xfrm>
            <a:off x="1295402" y="879392"/>
            <a:ext cx="9601196" cy="1011055"/>
          </a:xfrm>
        </p:spPr>
        <p:txBody>
          <a:bodyPr>
            <a:noAutofit/>
          </a:bodyPr>
          <a:lstStyle/>
          <a:p>
            <a:br>
              <a:rPr lang="en-US"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lang="en-US"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Do people who accept the offer in the first campaign also accept in any other campaign? </a:t>
            </a:r>
            <a:br>
              <a:rPr lang="en-US"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IN" sz="32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ECC698F-E935-9693-686F-CDC5F5AB9F2A}"/>
              </a:ext>
            </a:extLst>
          </p:cNvPr>
          <p:cNvSpPr>
            <a:spLocks noGrp="1"/>
          </p:cNvSpPr>
          <p:nvPr>
            <p:ph idx="1"/>
          </p:nvPr>
        </p:nvSpPr>
        <p:spPr>
          <a:xfrm>
            <a:off x="1295401" y="1971305"/>
            <a:ext cx="9601196" cy="3864416"/>
          </a:xfrm>
        </p:spPr>
        <p:txBody>
          <a:bodyPr>
            <a:normAutofit lnSpcReduction="10000"/>
          </a:bodyPr>
          <a:lstStyle/>
          <a:p>
            <a:r>
              <a:rPr lang="en-IN" b="1" u="sng" dirty="0">
                <a:highlight>
                  <a:srgbClr val="FFFF00"/>
                </a:highlight>
              </a:rPr>
              <a:t>Campaign acceptance details </a:t>
            </a:r>
            <a:r>
              <a:rPr lang="en-IN" b="1" dirty="0">
                <a:highlight>
                  <a:srgbClr val="FFFF00"/>
                </a:highlight>
              </a:rPr>
              <a:t>:</a:t>
            </a:r>
          </a:p>
          <a:p>
            <a:r>
              <a:rPr lang="en-IN" b="1" dirty="0">
                <a:highlight>
                  <a:srgbClr val="FFFF00"/>
                </a:highlight>
              </a:rPr>
              <a:t>Proportions of acceptance in subsequent campaigns among those who accepted the first campaign:</a:t>
            </a:r>
          </a:p>
          <a:p>
            <a:r>
              <a:rPr lang="en-IN" b="1" dirty="0">
                <a:highlight>
                  <a:srgbClr val="FFFF00"/>
                </a:highlight>
              </a:rPr>
              <a:t>Accepted cmp2 : 0.09</a:t>
            </a:r>
          </a:p>
          <a:p>
            <a:r>
              <a:rPr lang="en-IN" b="1" dirty="0">
                <a:highlight>
                  <a:srgbClr val="FFFF00"/>
                </a:highlight>
              </a:rPr>
              <a:t>Accepted cmp3 : 0.17</a:t>
            </a:r>
          </a:p>
          <a:p>
            <a:r>
              <a:rPr lang="en-IN" b="1" dirty="0">
                <a:highlight>
                  <a:srgbClr val="FFFF00"/>
                </a:highlight>
              </a:rPr>
              <a:t>Accepted cmp4 : 0.33</a:t>
            </a:r>
          </a:p>
          <a:p>
            <a:r>
              <a:rPr lang="en-IN" b="1" dirty="0">
                <a:highlight>
                  <a:srgbClr val="FFFF00"/>
                </a:highlight>
              </a:rPr>
              <a:t>Accepted cmp5 : 0.47</a:t>
            </a:r>
          </a:p>
          <a:p>
            <a:r>
              <a:rPr lang="en-IN" b="1" dirty="0">
                <a:highlight>
                  <a:srgbClr val="FFFF00"/>
                </a:highlight>
              </a:rPr>
              <a:t>Response : 0.55</a:t>
            </a:r>
          </a:p>
        </p:txBody>
      </p:sp>
    </p:spTree>
    <p:extLst>
      <p:ext uri="{BB962C8B-B14F-4D97-AF65-F5344CB8AC3E}">
        <p14:creationId xmlns:p14="http://schemas.microsoft.com/office/powerpoint/2010/main" val="1010990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880C7-E532-2BA8-0EE1-B4166A0220C6}"/>
              </a:ext>
            </a:extLst>
          </p:cNvPr>
          <p:cNvPicPr>
            <a:picLocks noChangeAspect="1"/>
          </p:cNvPicPr>
          <p:nvPr/>
        </p:nvPicPr>
        <p:blipFill>
          <a:blip r:embed="rId2"/>
          <a:stretch>
            <a:fillRect/>
          </a:stretch>
        </p:blipFill>
        <p:spPr>
          <a:xfrm>
            <a:off x="1459672" y="652442"/>
            <a:ext cx="9272655" cy="5553116"/>
          </a:xfrm>
          <a:prstGeom prst="rect">
            <a:avLst/>
          </a:prstGeom>
        </p:spPr>
      </p:pic>
    </p:spTree>
    <p:extLst>
      <p:ext uri="{BB962C8B-B14F-4D97-AF65-F5344CB8AC3E}">
        <p14:creationId xmlns:p14="http://schemas.microsoft.com/office/powerpoint/2010/main" val="207429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DF2A-444D-9863-EB21-B9CF13E24379}"/>
              </a:ext>
            </a:extLst>
          </p:cNvPr>
          <p:cNvSpPr>
            <a:spLocks noGrp="1"/>
          </p:cNvSpPr>
          <p:nvPr>
            <p:ph type="title"/>
          </p:nvPr>
        </p:nvSpPr>
        <p:spPr>
          <a:xfrm>
            <a:off x="1295402" y="2953808"/>
            <a:ext cx="9601196" cy="1246718"/>
          </a:xfrm>
        </p:spPr>
        <p:txBody>
          <a:bodyPr>
            <a:normAutofit fontScale="90000"/>
          </a:bodyPr>
          <a:lstStyle/>
          <a:p>
            <a:r>
              <a:rPr lang="en-US" sz="60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Business Understanding</a:t>
            </a:r>
            <a:br>
              <a:rPr lang="en-US"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584962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2FF6-657A-4C58-5CF4-7A133622A4A8}"/>
              </a:ext>
            </a:extLst>
          </p:cNvPr>
          <p:cNvSpPr>
            <a:spLocks noGrp="1"/>
          </p:cNvSpPr>
          <p:nvPr>
            <p:ph type="title"/>
          </p:nvPr>
        </p:nvSpPr>
        <p:spPr>
          <a:xfrm>
            <a:off x="1295401" y="781787"/>
            <a:ext cx="8456486" cy="733652"/>
          </a:xfrm>
        </p:spPr>
        <p:txBody>
          <a:bodyPr>
            <a:normAutofit fontScale="90000"/>
          </a:bodyPr>
          <a:lstStyle/>
          <a:p>
            <a:pPr algn="l"/>
            <a:r>
              <a:rPr lang="en-IN"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Insights :</a:t>
            </a:r>
          </a:p>
        </p:txBody>
      </p:sp>
      <p:sp>
        <p:nvSpPr>
          <p:cNvPr id="3" name="Content Placeholder 2">
            <a:extLst>
              <a:ext uri="{FF2B5EF4-FFF2-40B4-BE49-F238E27FC236}">
                <a16:creationId xmlns:a16="http://schemas.microsoft.com/office/drawing/2014/main" id="{489811DD-7257-F594-E9AF-4FFC5B3AFAE9}"/>
              </a:ext>
            </a:extLst>
          </p:cNvPr>
          <p:cNvSpPr>
            <a:spLocks noGrp="1"/>
          </p:cNvSpPr>
          <p:nvPr>
            <p:ph idx="1"/>
          </p:nvPr>
        </p:nvSpPr>
        <p:spPr>
          <a:xfrm>
            <a:off x="1295401" y="1566809"/>
            <a:ext cx="9601196" cy="4309059"/>
          </a:xfrm>
        </p:spPr>
        <p:txBody>
          <a:bodyPr>
            <a:normAutofit fontScale="92500" lnSpcReduction="10000"/>
          </a:bodyPr>
          <a:lstStyle/>
          <a:p>
            <a:r>
              <a:rPr lang="en-US" b="1" i="0" dirty="0">
                <a:solidFill>
                  <a:srgbClr val="000000"/>
                </a:solidFill>
                <a:effectLst/>
                <a:highlight>
                  <a:srgbClr val="FFFF00"/>
                </a:highlight>
                <a:latin typeface="Garamond" panose="02020404030301010803" pitchFamily="18" charset="0"/>
              </a:rPr>
              <a:t>Increasing Acceptance Rates Across Campaigns:</a:t>
            </a:r>
            <a:r>
              <a:rPr lang="en-US" b="0" i="0" dirty="0">
                <a:solidFill>
                  <a:srgbClr val="000000"/>
                </a:solidFill>
                <a:effectLst/>
                <a:highlight>
                  <a:srgbClr val="FFFF00"/>
                </a:highlight>
                <a:latin typeface="Garamond" panose="02020404030301010803" pitchFamily="18" charset="0"/>
              </a:rPr>
              <a:t> There is a notable trend of increasing acceptance rates in subsequent campaigns among those who accepted the first campaign. The proportion of acceptance steadily rises from AcceptedCmp2 to Response, indicating a positive response escalation over multiple campaigns.</a:t>
            </a:r>
          </a:p>
          <a:p>
            <a:r>
              <a:rPr lang="en-US" b="1" i="0" dirty="0">
                <a:solidFill>
                  <a:srgbClr val="000000"/>
                </a:solidFill>
                <a:effectLst/>
                <a:highlight>
                  <a:srgbClr val="FFFF00"/>
                </a:highlight>
                <a:latin typeface="Garamond" panose="02020404030301010803" pitchFamily="18" charset="0"/>
              </a:rPr>
              <a:t>Significant Jump in Response Rate:</a:t>
            </a:r>
            <a:r>
              <a:rPr lang="en-US" b="0" i="0" dirty="0">
                <a:solidFill>
                  <a:srgbClr val="000000"/>
                </a:solidFill>
                <a:effectLst/>
                <a:highlight>
                  <a:srgbClr val="FFFF00"/>
                </a:highlight>
                <a:latin typeface="Garamond" panose="02020404030301010803" pitchFamily="18" charset="0"/>
              </a:rPr>
              <a:t> The most significant jump in acceptance rate occurs between AcceptedCmp4 and AcceptedCmp5, with the proportion increasing from 0.33 to 0.47. This suggests that the fourth and fifth campaigns may have been particularly effective in engaging customers who responded positively to the initial campaign.</a:t>
            </a:r>
          </a:p>
          <a:p>
            <a:r>
              <a:rPr lang="en-US" b="1" i="0" dirty="0">
                <a:solidFill>
                  <a:srgbClr val="000000"/>
                </a:solidFill>
                <a:effectLst/>
                <a:highlight>
                  <a:srgbClr val="FFFF00"/>
                </a:highlight>
                <a:latin typeface="Garamond" panose="02020404030301010803" pitchFamily="18" charset="0"/>
              </a:rPr>
              <a:t>High Response Rate for Final Campaign:</a:t>
            </a:r>
            <a:r>
              <a:rPr lang="en-US" b="0" i="0" dirty="0">
                <a:solidFill>
                  <a:srgbClr val="000000"/>
                </a:solidFill>
                <a:effectLst/>
                <a:highlight>
                  <a:srgbClr val="FFFF00"/>
                </a:highlight>
                <a:latin typeface="Garamond" panose="02020404030301010803" pitchFamily="18" charset="0"/>
              </a:rPr>
              <a:t> The Response campaign exhibits the highest acceptance rate at 0.55, indicating that a significant portion of customers who responded to the first campaign continued to engage with subsequent campaigns, ultimately resulting in a favorable response to the final campaign.</a:t>
            </a:r>
          </a:p>
        </p:txBody>
      </p:sp>
    </p:spTree>
    <p:extLst>
      <p:ext uri="{BB962C8B-B14F-4D97-AF65-F5344CB8AC3E}">
        <p14:creationId xmlns:p14="http://schemas.microsoft.com/office/powerpoint/2010/main" val="1831069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AF6D-A554-BB44-C750-B3D4C20FC4CF}"/>
              </a:ext>
            </a:extLst>
          </p:cNvPr>
          <p:cNvSpPr>
            <a:spLocks noGrp="1"/>
          </p:cNvSpPr>
          <p:nvPr>
            <p:ph type="title"/>
          </p:nvPr>
        </p:nvSpPr>
        <p:spPr>
          <a:xfrm>
            <a:off x="1290265" y="632817"/>
            <a:ext cx="9601196" cy="908310"/>
          </a:xfrm>
        </p:spPr>
        <p:txBody>
          <a:bodyPr>
            <a:normAutofit fontScale="90000"/>
          </a:bodyPr>
          <a:lstStyle/>
          <a:p>
            <a:pPr algn="l"/>
            <a:br>
              <a:rPr lang="en-US" sz="38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lang="en-US" sz="38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Profile of people who respond vs. who don’t. </a:t>
            </a:r>
            <a:br>
              <a:rPr lang="en-US" sz="38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IN" sz="38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C8F59F4-7584-6EB8-CEA3-FB1A2ECE36CD}"/>
              </a:ext>
            </a:extLst>
          </p:cNvPr>
          <p:cNvSpPr>
            <a:spLocks noGrp="1"/>
          </p:cNvSpPr>
          <p:nvPr>
            <p:ph idx="1"/>
          </p:nvPr>
        </p:nvSpPr>
        <p:spPr>
          <a:xfrm>
            <a:off x="1295401" y="1505166"/>
            <a:ext cx="9601196" cy="4232003"/>
          </a:xfrm>
        </p:spPr>
        <p:txBody>
          <a:bodyPr>
            <a:noAutofit/>
          </a:bodyPr>
          <a:lstStyle/>
          <a:p>
            <a:r>
              <a:rPr lang="en-US" sz="2000" b="1" dirty="0">
                <a:solidFill>
                  <a:srgbClr val="000000"/>
                </a:solidFill>
                <a:highlight>
                  <a:srgbClr val="FFFF00"/>
                </a:highlight>
                <a:latin typeface="Garamond" panose="02020404030301010803" pitchFamily="18" charset="0"/>
              </a:rPr>
              <a:t>R</a:t>
            </a:r>
            <a:r>
              <a:rPr lang="en-US" sz="2000" b="1" i="0" dirty="0">
                <a:solidFill>
                  <a:srgbClr val="000000"/>
                </a:solidFill>
                <a:effectLst/>
                <a:highlight>
                  <a:srgbClr val="FFFF00"/>
                </a:highlight>
                <a:latin typeface="Garamond" panose="02020404030301010803" pitchFamily="18" charset="0"/>
              </a:rPr>
              <a:t>emoving outlier values from Income and </a:t>
            </a:r>
            <a:r>
              <a:rPr lang="en-US" sz="2000" b="1" i="0" dirty="0" err="1">
                <a:solidFill>
                  <a:srgbClr val="000000"/>
                </a:solidFill>
                <a:effectLst/>
                <a:highlight>
                  <a:srgbClr val="FFFF00"/>
                </a:highlight>
                <a:latin typeface="Garamond" panose="02020404030301010803" pitchFamily="18" charset="0"/>
              </a:rPr>
              <a:t>Year_Birth</a:t>
            </a:r>
            <a:r>
              <a:rPr lang="en-US" sz="2000" b="1" i="0" dirty="0">
                <a:solidFill>
                  <a:srgbClr val="000000"/>
                </a:solidFill>
                <a:effectLst/>
                <a:highlight>
                  <a:srgbClr val="FFFF00"/>
                </a:highlight>
                <a:latin typeface="Garamond" panose="02020404030301010803" pitchFamily="18" charset="0"/>
              </a:rPr>
              <a:t> columns for better analysis.</a:t>
            </a:r>
          </a:p>
          <a:p>
            <a:r>
              <a:rPr lang="en-US" sz="2000" b="1" i="0" dirty="0">
                <a:solidFill>
                  <a:srgbClr val="000000"/>
                </a:solidFill>
                <a:effectLst/>
                <a:highlight>
                  <a:srgbClr val="FFFF00"/>
                </a:highlight>
                <a:latin typeface="Garamond" panose="02020404030301010803" pitchFamily="18" charset="0"/>
              </a:rPr>
              <a:t>Splitting dataset into Responders vs Non-Responders and Look at Stats</a:t>
            </a:r>
          </a:p>
          <a:p>
            <a:r>
              <a:rPr lang="en-US" sz="2000" b="1" i="0" dirty="0">
                <a:solidFill>
                  <a:srgbClr val="000000"/>
                </a:solidFill>
                <a:effectLst/>
                <a:highlight>
                  <a:srgbClr val="FFFF00"/>
                </a:highlight>
                <a:latin typeface="Garamond" panose="02020404030301010803" pitchFamily="18" charset="0"/>
              </a:rPr>
              <a:t>Defining charts for each group i.e., Numerical and Categorical.</a:t>
            </a:r>
          </a:p>
          <a:p>
            <a:r>
              <a:rPr lang="en-US" sz="2000" b="1" i="0" dirty="0">
                <a:solidFill>
                  <a:srgbClr val="000000"/>
                </a:solidFill>
                <a:effectLst/>
                <a:highlight>
                  <a:srgbClr val="FFFF00"/>
                </a:highlight>
                <a:latin typeface="Garamond" panose="02020404030301010803" pitchFamily="18" charset="0"/>
              </a:rPr>
              <a:t>Histogram : A Histogram is a visual representation of data distribution, displaying the frequency of values within predefined intervals or bins. It provides insights into the spread and shape of the data. In python, histograms are commonly created using libraries like matplotlib, where the hist() function is used to plot the data. Histograms are essential for analyzing and understanding of numerical data.</a:t>
            </a:r>
          </a:p>
          <a:p>
            <a:r>
              <a:rPr lang="en-US" sz="2000" b="1" dirty="0">
                <a:solidFill>
                  <a:srgbClr val="000000"/>
                </a:solidFill>
                <a:highlight>
                  <a:srgbClr val="FFFF00"/>
                </a:highlight>
                <a:latin typeface="Garamond" panose="02020404030301010803" pitchFamily="18" charset="0"/>
              </a:rPr>
              <a:t>Column chart : A column chart in python is a visual representation of data using vertical bars, where the height of each bar corresponds to the data being represented. It is a common way to compare categories or show trends in data. In python, column charts can be created using libraries like Matplotlib or seaborn, providing a clear and effective way to visualize and analyze data. </a:t>
            </a:r>
            <a:endParaRPr lang="en-US" sz="2000" b="1" i="0" dirty="0">
              <a:solidFill>
                <a:srgbClr val="000000"/>
              </a:solidFill>
              <a:effectLst/>
              <a:highlight>
                <a:srgbClr val="FFFF00"/>
              </a:highlight>
              <a:latin typeface="Garamond" panose="02020404030301010803" pitchFamily="18" charset="0"/>
            </a:endParaRPr>
          </a:p>
          <a:p>
            <a:endParaRPr lang="en-IN" sz="2000" b="1" dirty="0">
              <a:highlight>
                <a:srgbClr val="FFFF00"/>
              </a:highlight>
              <a:latin typeface="Garamond" panose="02020404030301010803" pitchFamily="18" charset="0"/>
            </a:endParaRPr>
          </a:p>
        </p:txBody>
      </p:sp>
    </p:spTree>
    <p:extLst>
      <p:ext uri="{BB962C8B-B14F-4D97-AF65-F5344CB8AC3E}">
        <p14:creationId xmlns:p14="http://schemas.microsoft.com/office/powerpoint/2010/main" val="1152582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449ADA-1B22-E34A-2D21-7E02A2157966}"/>
              </a:ext>
            </a:extLst>
          </p:cNvPr>
          <p:cNvPicPr>
            <a:picLocks noChangeAspect="1"/>
          </p:cNvPicPr>
          <p:nvPr/>
        </p:nvPicPr>
        <p:blipFill>
          <a:blip r:embed="rId2"/>
          <a:stretch>
            <a:fillRect/>
          </a:stretch>
        </p:blipFill>
        <p:spPr>
          <a:xfrm>
            <a:off x="1356825" y="701764"/>
            <a:ext cx="9139304" cy="3214711"/>
          </a:xfrm>
          <a:prstGeom prst="rect">
            <a:avLst/>
          </a:prstGeom>
        </p:spPr>
      </p:pic>
      <p:sp>
        <p:nvSpPr>
          <p:cNvPr id="8" name="TextBox 7">
            <a:extLst>
              <a:ext uri="{FF2B5EF4-FFF2-40B4-BE49-F238E27FC236}">
                <a16:creationId xmlns:a16="http://schemas.microsoft.com/office/drawing/2014/main" id="{1FF3258C-C501-D854-0DF5-DBAA05F07E9D}"/>
              </a:ext>
            </a:extLst>
          </p:cNvPr>
          <p:cNvSpPr txBox="1"/>
          <p:nvPr/>
        </p:nvSpPr>
        <p:spPr>
          <a:xfrm>
            <a:off x="1304818" y="3829144"/>
            <a:ext cx="9585789" cy="2554545"/>
          </a:xfrm>
          <a:prstGeom prst="rect">
            <a:avLst/>
          </a:prstGeom>
          <a:noFill/>
        </p:spPr>
        <p:txBody>
          <a:bodyPr wrap="square" rtlCol="0">
            <a:spAutoFit/>
          </a:bodyPr>
          <a:lstStyle/>
          <a:p>
            <a:pPr algn="l"/>
            <a:r>
              <a:rPr lang="en-US" sz="1600" b="1" i="0" u="sng" dirty="0">
                <a:solidFill>
                  <a:srgbClr val="000000"/>
                </a:solidFill>
                <a:effectLst/>
                <a:highlight>
                  <a:srgbClr val="FFFF00"/>
                </a:highlight>
              </a:rPr>
              <a:t>Year of Birth</a:t>
            </a:r>
            <a:r>
              <a:rPr lang="en-US" sz="1600" b="1" i="0" dirty="0">
                <a:solidFill>
                  <a:srgbClr val="000000"/>
                </a:solidFill>
                <a:effectLst/>
                <a:highlight>
                  <a:srgbClr val="FFFF00"/>
                </a:highlight>
              </a:rPr>
              <a:t>:</a:t>
            </a:r>
          </a:p>
          <a:p>
            <a:pPr algn="l">
              <a:buFont typeface="Arial" panose="020B0604020202020204" pitchFamily="34" charset="0"/>
              <a:buChar char="•"/>
            </a:pPr>
            <a:r>
              <a:rPr lang="en-US" sz="1600"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sz="1600" b="1" i="0" dirty="0">
                <a:solidFill>
                  <a:srgbClr val="000000"/>
                </a:solidFill>
                <a:effectLst/>
                <a:highlight>
                  <a:srgbClr val="FFFF00"/>
                </a:highlight>
              </a:rPr>
              <a:t>The majority of responders were born between 1970 and 1985, peaking around the early 1970s to mid-1980s. The mean birth year is approximately 1969, indicating that the bulk of responders are in their mid-30s to early 50s.</a:t>
            </a:r>
          </a:p>
          <a:p>
            <a:pPr algn="l">
              <a:buFont typeface="Arial" panose="020B0604020202020204" pitchFamily="34" charset="0"/>
              <a:buChar char="•"/>
            </a:pPr>
            <a:r>
              <a:rPr lang="en-US" sz="1600"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sz="1600" b="1" i="0" dirty="0">
                <a:solidFill>
                  <a:srgbClr val="000000"/>
                </a:solidFill>
                <a:effectLst/>
                <a:highlight>
                  <a:srgbClr val="FFFF00"/>
                </a:highlight>
              </a:rPr>
              <a:t>Non-responders, on the other hand, have a similar distribution, with the highest concentration between 1972 and 1979 i.e. mid 40s to 50s. The mean age is around 55, suggesting that non-responders are slightly older on average compared to responders.</a:t>
            </a:r>
          </a:p>
          <a:p>
            <a:endParaRPr lang="en-IN" sz="1600" b="1" dirty="0">
              <a:highlight>
                <a:srgbClr val="FFFF00"/>
              </a:highlight>
            </a:endParaRPr>
          </a:p>
        </p:txBody>
      </p:sp>
    </p:spTree>
    <p:extLst>
      <p:ext uri="{BB962C8B-B14F-4D97-AF65-F5344CB8AC3E}">
        <p14:creationId xmlns:p14="http://schemas.microsoft.com/office/powerpoint/2010/main" val="1058004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C00820-32DC-205E-7CE7-F1D9746BB4EC}"/>
              </a:ext>
            </a:extLst>
          </p:cNvPr>
          <p:cNvPicPr>
            <a:picLocks noChangeAspect="1"/>
          </p:cNvPicPr>
          <p:nvPr/>
        </p:nvPicPr>
        <p:blipFill>
          <a:blip r:embed="rId2"/>
          <a:stretch>
            <a:fillRect/>
          </a:stretch>
        </p:blipFill>
        <p:spPr>
          <a:xfrm>
            <a:off x="1293038" y="820154"/>
            <a:ext cx="9215505" cy="3286149"/>
          </a:xfrm>
          <a:prstGeom prst="rect">
            <a:avLst/>
          </a:prstGeom>
        </p:spPr>
      </p:pic>
      <p:sp>
        <p:nvSpPr>
          <p:cNvPr id="7" name="TextBox 6">
            <a:extLst>
              <a:ext uri="{FF2B5EF4-FFF2-40B4-BE49-F238E27FC236}">
                <a16:creationId xmlns:a16="http://schemas.microsoft.com/office/drawing/2014/main" id="{283A57A7-57A3-043C-631B-05B52A6996DF}"/>
              </a:ext>
            </a:extLst>
          </p:cNvPr>
          <p:cNvSpPr txBox="1"/>
          <p:nvPr/>
        </p:nvSpPr>
        <p:spPr>
          <a:xfrm>
            <a:off x="1062968" y="3914453"/>
            <a:ext cx="9593449" cy="2554545"/>
          </a:xfrm>
          <a:prstGeom prst="rect">
            <a:avLst/>
          </a:prstGeom>
          <a:noFill/>
        </p:spPr>
        <p:txBody>
          <a:bodyPr wrap="square" rtlCol="0">
            <a:spAutoFit/>
          </a:bodyPr>
          <a:lstStyle/>
          <a:p>
            <a:pPr algn="l"/>
            <a:r>
              <a:rPr lang="en-US" sz="1600" b="1" i="0" u="sng" dirty="0">
                <a:solidFill>
                  <a:srgbClr val="000000"/>
                </a:solidFill>
                <a:effectLst/>
                <a:highlight>
                  <a:srgbClr val="FFFF00"/>
                </a:highlight>
              </a:rPr>
              <a:t>Income</a:t>
            </a:r>
            <a:r>
              <a:rPr lang="en-US" sz="1600" b="1" i="0" dirty="0">
                <a:solidFill>
                  <a:srgbClr val="000000"/>
                </a:solidFill>
                <a:effectLst/>
                <a:highlight>
                  <a:srgbClr val="FFFF00"/>
                </a:highlight>
              </a:rPr>
              <a:t>:</a:t>
            </a:r>
          </a:p>
          <a:p>
            <a:pPr algn="l">
              <a:buFont typeface="Arial" panose="020B0604020202020204" pitchFamily="34" charset="0"/>
              <a:buChar char="•"/>
            </a:pPr>
            <a:r>
              <a:rPr lang="en-US" sz="1600"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sz="1600" b="1" i="0" dirty="0">
                <a:solidFill>
                  <a:srgbClr val="000000"/>
                </a:solidFill>
                <a:effectLst/>
                <a:highlight>
                  <a:srgbClr val="FFFF00"/>
                </a:highlight>
              </a:rPr>
              <a:t>Responders have a higher mean income (60,029.41) compared to non-responders (49,486.49). Most responders fall within the income bracket of 40,000 to 80,000, with fluctuations and the highest concentration between 78,000 and 82,000.</a:t>
            </a:r>
          </a:p>
          <a:p>
            <a:pPr algn="l">
              <a:buFont typeface="Arial" panose="020B0604020202020204" pitchFamily="34" charset="0"/>
              <a:buChar char="•"/>
            </a:pPr>
            <a:r>
              <a:rPr lang="en-US" sz="1600"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sz="1600" b="1" i="0" dirty="0">
                <a:solidFill>
                  <a:srgbClr val="000000"/>
                </a:solidFill>
                <a:effectLst/>
                <a:highlight>
                  <a:srgbClr val="FFFF00"/>
                </a:highlight>
              </a:rPr>
              <a:t>Non-responders are generally in a lower income bracket, with most falling within the range of 30,000 to 78,000. Unlike responders, there are no significant fluctuations in income distribution among non-responders.</a:t>
            </a:r>
          </a:p>
          <a:p>
            <a:endParaRPr lang="en-IN" sz="1600" b="1" dirty="0">
              <a:highlight>
                <a:srgbClr val="FFFF00"/>
              </a:highlight>
            </a:endParaRPr>
          </a:p>
        </p:txBody>
      </p:sp>
    </p:spTree>
    <p:extLst>
      <p:ext uri="{BB962C8B-B14F-4D97-AF65-F5344CB8AC3E}">
        <p14:creationId xmlns:p14="http://schemas.microsoft.com/office/powerpoint/2010/main" val="699860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14D695-6FE1-9DF6-BAB8-1959A89F06AC}"/>
              </a:ext>
            </a:extLst>
          </p:cNvPr>
          <p:cNvPicPr>
            <a:picLocks noChangeAspect="1"/>
          </p:cNvPicPr>
          <p:nvPr/>
        </p:nvPicPr>
        <p:blipFill>
          <a:blip r:embed="rId2"/>
          <a:stretch>
            <a:fillRect/>
          </a:stretch>
        </p:blipFill>
        <p:spPr>
          <a:xfrm>
            <a:off x="1271500" y="904857"/>
            <a:ext cx="9125017" cy="2524143"/>
          </a:xfrm>
          <a:prstGeom prst="rect">
            <a:avLst/>
          </a:prstGeom>
        </p:spPr>
      </p:pic>
      <p:sp>
        <p:nvSpPr>
          <p:cNvPr id="7" name="TextBox 6">
            <a:extLst>
              <a:ext uri="{FF2B5EF4-FFF2-40B4-BE49-F238E27FC236}">
                <a16:creationId xmlns:a16="http://schemas.microsoft.com/office/drawing/2014/main" id="{773E3D41-F824-DDE3-A128-172F9A8CA218}"/>
              </a:ext>
            </a:extLst>
          </p:cNvPr>
          <p:cNvSpPr txBox="1"/>
          <p:nvPr/>
        </p:nvSpPr>
        <p:spPr>
          <a:xfrm>
            <a:off x="1293038" y="3453892"/>
            <a:ext cx="9605924" cy="2585323"/>
          </a:xfrm>
          <a:prstGeom prst="rect">
            <a:avLst/>
          </a:prstGeom>
          <a:noFill/>
        </p:spPr>
        <p:txBody>
          <a:bodyPr wrap="square" rtlCol="0">
            <a:spAutoFit/>
          </a:bodyPr>
          <a:lstStyle/>
          <a:p>
            <a:pPr algn="l"/>
            <a:r>
              <a:rPr lang="en-US" b="1" i="0" u="sng" dirty="0">
                <a:solidFill>
                  <a:srgbClr val="000000"/>
                </a:solidFill>
                <a:effectLst/>
                <a:highlight>
                  <a:srgbClr val="FFFF00"/>
                </a:highlight>
              </a:rPr>
              <a:t>Education</a:t>
            </a:r>
            <a:r>
              <a:rPr lang="en-US" b="1" i="0" dirty="0">
                <a:solidFill>
                  <a:srgbClr val="000000"/>
                </a:solidFill>
                <a:effectLst/>
                <a:highlight>
                  <a:srgbClr val="FFFF00"/>
                </a:highlight>
              </a:rPr>
              <a:t>:</a:t>
            </a:r>
          </a:p>
          <a:p>
            <a:pPr algn="l">
              <a:buFont typeface="Arial" panose="020B0604020202020204" pitchFamily="34" charset="0"/>
              <a:buChar char="•"/>
            </a:pPr>
            <a:r>
              <a:rPr lang="en-US"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Among responders, Graduation is the most prevalent education level, with nearly half of the responders having this qualification. This is followed by </a:t>
            </a:r>
            <a:r>
              <a:rPr lang="en-US" b="1" i="0" dirty="0" err="1">
                <a:solidFill>
                  <a:srgbClr val="000000"/>
                </a:solidFill>
                <a:effectLst/>
                <a:highlight>
                  <a:srgbClr val="FFFF00"/>
                </a:highlight>
              </a:rPr>
              <a:t>Phd</a:t>
            </a:r>
            <a:r>
              <a:rPr lang="en-US" b="1" i="0" dirty="0">
                <a:solidFill>
                  <a:srgbClr val="000000"/>
                </a:solidFill>
                <a:effectLst/>
                <a:highlight>
                  <a:srgbClr val="FFFF00"/>
                </a:highlight>
              </a:rPr>
              <a:t>, Master, and 2n Cycle, indicating a relatively high level of education among this group.</a:t>
            </a:r>
          </a:p>
          <a:p>
            <a:pPr algn="l">
              <a:buFont typeface="Arial" panose="020B0604020202020204" pitchFamily="34" charset="0"/>
              <a:buChar char="•"/>
            </a:pPr>
            <a:r>
              <a:rPr lang="en-US"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Non-responders exhibit a similar educational distribution, with Graduation being the most common education level, followed by </a:t>
            </a:r>
            <a:r>
              <a:rPr lang="en-US" b="1" i="0" dirty="0" err="1">
                <a:solidFill>
                  <a:srgbClr val="000000"/>
                </a:solidFill>
                <a:effectLst/>
                <a:highlight>
                  <a:srgbClr val="FFFF00"/>
                </a:highlight>
              </a:rPr>
              <a:t>Phd</a:t>
            </a:r>
            <a:r>
              <a:rPr lang="en-US" b="1" i="0" dirty="0">
                <a:solidFill>
                  <a:srgbClr val="000000"/>
                </a:solidFill>
                <a:effectLst/>
                <a:highlight>
                  <a:srgbClr val="FFFF00"/>
                </a:highlight>
              </a:rPr>
              <a:t>, Master, and 2n Cycle.</a:t>
            </a:r>
          </a:p>
          <a:p>
            <a:endParaRPr lang="en-IN" b="1" dirty="0">
              <a:highlight>
                <a:srgbClr val="FFFF00"/>
              </a:highlight>
            </a:endParaRPr>
          </a:p>
        </p:txBody>
      </p:sp>
    </p:spTree>
    <p:extLst>
      <p:ext uri="{BB962C8B-B14F-4D97-AF65-F5344CB8AC3E}">
        <p14:creationId xmlns:p14="http://schemas.microsoft.com/office/powerpoint/2010/main" val="3760036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EE61CD-E8EA-1794-96B0-95088186C583}"/>
              </a:ext>
            </a:extLst>
          </p:cNvPr>
          <p:cNvPicPr>
            <a:picLocks noChangeAspect="1"/>
          </p:cNvPicPr>
          <p:nvPr/>
        </p:nvPicPr>
        <p:blipFill>
          <a:blip r:embed="rId2"/>
          <a:stretch>
            <a:fillRect/>
          </a:stretch>
        </p:blipFill>
        <p:spPr>
          <a:xfrm>
            <a:off x="1292021" y="904857"/>
            <a:ext cx="9320281" cy="2524143"/>
          </a:xfrm>
          <a:prstGeom prst="rect">
            <a:avLst/>
          </a:prstGeom>
        </p:spPr>
      </p:pic>
      <p:sp>
        <p:nvSpPr>
          <p:cNvPr id="6" name="TextBox 5">
            <a:extLst>
              <a:ext uri="{FF2B5EF4-FFF2-40B4-BE49-F238E27FC236}">
                <a16:creationId xmlns:a16="http://schemas.microsoft.com/office/drawing/2014/main" id="{5ED7F364-0C55-9DC5-21AB-D4C1AF76240D}"/>
              </a:ext>
            </a:extLst>
          </p:cNvPr>
          <p:cNvSpPr txBox="1"/>
          <p:nvPr/>
        </p:nvSpPr>
        <p:spPr>
          <a:xfrm>
            <a:off x="1271500" y="3595955"/>
            <a:ext cx="9613970" cy="2585323"/>
          </a:xfrm>
          <a:prstGeom prst="rect">
            <a:avLst/>
          </a:prstGeom>
          <a:noFill/>
        </p:spPr>
        <p:txBody>
          <a:bodyPr wrap="square" rtlCol="0">
            <a:spAutoFit/>
          </a:bodyPr>
          <a:lstStyle/>
          <a:p>
            <a:pPr algn="l"/>
            <a:r>
              <a:rPr lang="en-US" b="1" i="0" u="sng" dirty="0">
                <a:solidFill>
                  <a:srgbClr val="000000"/>
                </a:solidFill>
                <a:effectLst/>
                <a:highlight>
                  <a:srgbClr val="FFFF00"/>
                </a:highlight>
              </a:rPr>
              <a:t>Marital Status</a:t>
            </a:r>
            <a:r>
              <a:rPr lang="en-US" b="1" i="0" dirty="0">
                <a:solidFill>
                  <a:srgbClr val="000000"/>
                </a:solidFill>
                <a:effectLst/>
                <a:highlight>
                  <a:srgbClr val="FFFF00"/>
                </a:highlight>
              </a:rPr>
              <a:t>:</a:t>
            </a:r>
          </a:p>
          <a:p>
            <a:pPr algn="l">
              <a:buFont typeface="Arial" panose="020B0604020202020204" pitchFamily="34" charset="0"/>
              <a:buChar char="•"/>
            </a:pPr>
            <a:r>
              <a:rPr lang="en-US"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The majority of responders are Single, comprising around one-third of the group. This is followed by Married, which accounts for a significant portion of responders.</a:t>
            </a:r>
          </a:p>
          <a:p>
            <a:pPr algn="l">
              <a:buFont typeface="Arial" panose="020B0604020202020204" pitchFamily="34" charset="0"/>
              <a:buChar char="•"/>
            </a:pPr>
            <a:r>
              <a:rPr lang="en-US"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In contrast, non-responders are more likely to be Married, with over one-third of the group falling into this category. Single individuals also make up a substantial portion of non-responders.</a:t>
            </a:r>
          </a:p>
          <a:p>
            <a:endParaRPr lang="en-IN" b="1" dirty="0">
              <a:highlight>
                <a:srgbClr val="FFFF00"/>
              </a:highlight>
            </a:endParaRPr>
          </a:p>
        </p:txBody>
      </p:sp>
    </p:spTree>
    <p:extLst>
      <p:ext uri="{BB962C8B-B14F-4D97-AF65-F5344CB8AC3E}">
        <p14:creationId xmlns:p14="http://schemas.microsoft.com/office/powerpoint/2010/main" val="2089317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FE85B-F222-BAC8-DEF5-44E791A9A432}"/>
              </a:ext>
            </a:extLst>
          </p:cNvPr>
          <p:cNvPicPr>
            <a:picLocks noChangeAspect="1"/>
          </p:cNvPicPr>
          <p:nvPr/>
        </p:nvPicPr>
        <p:blipFill>
          <a:blip r:embed="rId2"/>
          <a:stretch>
            <a:fillRect/>
          </a:stretch>
        </p:blipFill>
        <p:spPr>
          <a:xfrm>
            <a:off x="1136170" y="914382"/>
            <a:ext cx="9210742" cy="2514618"/>
          </a:xfrm>
          <a:prstGeom prst="rect">
            <a:avLst/>
          </a:prstGeom>
        </p:spPr>
      </p:pic>
      <p:sp>
        <p:nvSpPr>
          <p:cNvPr id="6" name="TextBox 5">
            <a:extLst>
              <a:ext uri="{FF2B5EF4-FFF2-40B4-BE49-F238E27FC236}">
                <a16:creationId xmlns:a16="http://schemas.microsoft.com/office/drawing/2014/main" id="{81EF5538-5BCE-5CFE-9F38-BD61E51354C2}"/>
              </a:ext>
            </a:extLst>
          </p:cNvPr>
          <p:cNvSpPr txBox="1"/>
          <p:nvPr/>
        </p:nvSpPr>
        <p:spPr>
          <a:xfrm>
            <a:off x="1315092" y="3606229"/>
            <a:ext cx="9560104" cy="2585323"/>
          </a:xfrm>
          <a:prstGeom prst="rect">
            <a:avLst/>
          </a:prstGeom>
          <a:noFill/>
        </p:spPr>
        <p:txBody>
          <a:bodyPr wrap="square" rtlCol="0">
            <a:spAutoFit/>
          </a:bodyPr>
          <a:lstStyle/>
          <a:p>
            <a:pPr algn="l"/>
            <a:r>
              <a:rPr lang="en-US" b="1" i="0" u="sng" dirty="0">
                <a:solidFill>
                  <a:srgbClr val="000000"/>
                </a:solidFill>
                <a:effectLst/>
                <a:highlight>
                  <a:srgbClr val="FFFF00"/>
                </a:highlight>
              </a:rPr>
              <a:t>Household Composition</a:t>
            </a:r>
            <a:r>
              <a:rPr lang="en-US" b="1" i="0" dirty="0">
                <a:solidFill>
                  <a:srgbClr val="000000"/>
                </a:solidFill>
                <a:effectLst/>
                <a:highlight>
                  <a:srgbClr val="FFFF00"/>
                </a:highlight>
              </a:rPr>
              <a:t>:</a:t>
            </a:r>
          </a:p>
          <a:p>
            <a:pPr algn="l">
              <a:buFont typeface="Arial" panose="020B0604020202020204" pitchFamily="34" charset="0"/>
              <a:buChar char="•"/>
            </a:pPr>
            <a:r>
              <a:rPr lang="en-US"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The majority of responders have no children at home (</a:t>
            </a:r>
            <a:r>
              <a:rPr lang="en-US" b="1" i="0" dirty="0" err="1">
                <a:solidFill>
                  <a:srgbClr val="000000"/>
                </a:solidFill>
                <a:effectLst/>
                <a:highlight>
                  <a:srgbClr val="FFFF00"/>
                </a:highlight>
              </a:rPr>
              <a:t>Kidhome</a:t>
            </a:r>
            <a:r>
              <a:rPr lang="en-US" b="1" i="0" dirty="0">
                <a:solidFill>
                  <a:srgbClr val="000000"/>
                </a:solidFill>
                <a:effectLst/>
                <a:highlight>
                  <a:srgbClr val="FFFF00"/>
                </a:highlight>
              </a:rPr>
              <a:t> = 0), followed by one child (</a:t>
            </a:r>
            <a:r>
              <a:rPr lang="en-US" b="1" i="0" dirty="0" err="1">
                <a:solidFill>
                  <a:srgbClr val="000000"/>
                </a:solidFill>
                <a:effectLst/>
                <a:highlight>
                  <a:srgbClr val="FFFF00"/>
                </a:highlight>
              </a:rPr>
              <a:t>Kidhome</a:t>
            </a:r>
            <a:r>
              <a:rPr lang="en-US" b="1" i="0" dirty="0">
                <a:solidFill>
                  <a:srgbClr val="000000"/>
                </a:solidFill>
                <a:effectLst/>
                <a:highlight>
                  <a:srgbClr val="FFFF00"/>
                </a:highlight>
              </a:rPr>
              <a:t> = 1), and two children (</a:t>
            </a:r>
            <a:r>
              <a:rPr lang="en-US" b="1" i="0" dirty="0" err="1">
                <a:solidFill>
                  <a:srgbClr val="000000"/>
                </a:solidFill>
                <a:effectLst/>
                <a:highlight>
                  <a:srgbClr val="FFFF00"/>
                </a:highlight>
              </a:rPr>
              <a:t>Kidhome</a:t>
            </a:r>
            <a:r>
              <a:rPr lang="en-US" b="1" i="0" dirty="0">
                <a:solidFill>
                  <a:srgbClr val="000000"/>
                </a:solidFill>
                <a:effectLst/>
                <a:highlight>
                  <a:srgbClr val="FFFF00"/>
                </a:highlight>
              </a:rPr>
              <a:t> = 2). This suggests that a significant portion of responders may be younger adults or individuals without children.</a:t>
            </a:r>
          </a:p>
          <a:p>
            <a:pPr algn="l">
              <a:buFont typeface="Arial" panose="020B0604020202020204" pitchFamily="34" charset="0"/>
              <a:buChar char="•"/>
            </a:pPr>
            <a:r>
              <a:rPr lang="en-US"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Non-responders exhibit a similar household composition, with most having no children at home, followed by one child, and two children.</a:t>
            </a:r>
          </a:p>
          <a:p>
            <a:endParaRPr lang="en-IN" b="1" dirty="0">
              <a:highlight>
                <a:srgbClr val="FFFF00"/>
              </a:highlight>
            </a:endParaRPr>
          </a:p>
        </p:txBody>
      </p:sp>
    </p:spTree>
    <p:extLst>
      <p:ext uri="{BB962C8B-B14F-4D97-AF65-F5344CB8AC3E}">
        <p14:creationId xmlns:p14="http://schemas.microsoft.com/office/powerpoint/2010/main" val="3596388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A528E-0760-38F9-4843-AE23940E18BA}"/>
              </a:ext>
            </a:extLst>
          </p:cNvPr>
          <p:cNvPicPr>
            <a:picLocks noChangeAspect="1"/>
          </p:cNvPicPr>
          <p:nvPr/>
        </p:nvPicPr>
        <p:blipFill>
          <a:blip r:embed="rId2"/>
          <a:stretch>
            <a:fillRect/>
          </a:stretch>
        </p:blipFill>
        <p:spPr>
          <a:xfrm>
            <a:off x="1273239" y="947719"/>
            <a:ext cx="9234555" cy="2481281"/>
          </a:xfrm>
          <a:prstGeom prst="rect">
            <a:avLst/>
          </a:prstGeom>
        </p:spPr>
      </p:pic>
      <p:sp>
        <p:nvSpPr>
          <p:cNvPr id="4" name="TextBox 3">
            <a:extLst>
              <a:ext uri="{FF2B5EF4-FFF2-40B4-BE49-F238E27FC236}">
                <a16:creationId xmlns:a16="http://schemas.microsoft.com/office/drawing/2014/main" id="{9548E65E-E73A-57B1-E13A-DA7855E5455F}"/>
              </a:ext>
            </a:extLst>
          </p:cNvPr>
          <p:cNvSpPr txBox="1"/>
          <p:nvPr/>
        </p:nvSpPr>
        <p:spPr>
          <a:xfrm>
            <a:off x="1273239" y="3518901"/>
            <a:ext cx="9622505" cy="2862322"/>
          </a:xfrm>
          <a:prstGeom prst="rect">
            <a:avLst/>
          </a:prstGeom>
          <a:noFill/>
        </p:spPr>
        <p:txBody>
          <a:bodyPr wrap="square" rtlCol="0">
            <a:spAutoFit/>
          </a:bodyPr>
          <a:lstStyle/>
          <a:p>
            <a:pPr algn="l"/>
            <a:r>
              <a:rPr lang="en-US" b="1" i="0" u="sng" dirty="0">
                <a:solidFill>
                  <a:srgbClr val="000000"/>
                </a:solidFill>
                <a:effectLst/>
                <a:highlight>
                  <a:srgbClr val="FFFF00"/>
                </a:highlight>
              </a:rPr>
              <a:t>Teenagers at Home</a:t>
            </a:r>
            <a:r>
              <a:rPr lang="en-US" b="1" i="0" dirty="0">
                <a:solidFill>
                  <a:srgbClr val="000000"/>
                </a:solidFill>
                <a:effectLst/>
                <a:highlight>
                  <a:srgbClr val="FFFF00"/>
                </a:highlight>
              </a:rPr>
              <a:t>:</a:t>
            </a:r>
          </a:p>
          <a:p>
            <a:pPr algn="l">
              <a:buFont typeface="Arial" panose="020B0604020202020204" pitchFamily="34" charset="0"/>
              <a:buChar char="•"/>
            </a:pPr>
            <a:r>
              <a:rPr lang="en-US"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Most responders have no teenagers at home (</a:t>
            </a:r>
            <a:r>
              <a:rPr lang="en-US" b="1" i="0" dirty="0" err="1">
                <a:solidFill>
                  <a:srgbClr val="000000"/>
                </a:solidFill>
                <a:effectLst/>
                <a:highlight>
                  <a:srgbClr val="FFFF00"/>
                </a:highlight>
              </a:rPr>
              <a:t>Teenhome</a:t>
            </a:r>
            <a:r>
              <a:rPr lang="en-US" b="1" i="0" dirty="0">
                <a:solidFill>
                  <a:srgbClr val="000000"/>
                </a:solidFill>
                <a:effectLst/>
                <a:highlight>
                  <a:srgbClr val="FFFF00"/>
                </a:highlight>
              </a:rPr>
              <a:t> = 0), followed by one teenager (</a:t>
            </a:r>
            <a:r>
              <a:rPr lang="en-US" b="1" i="0" dirty="0" err="1">
                <a:solidFill>
                  <a:srgbClr val="000000"/>
                </a:solidFill>
                <a:effectLst/>
                <a:highlight>
                  <a:srgbClr val="FFFF00"/>
                </a:highlight>
              </a:rPr>
              <a:t>Teenhome</a:t>
            </a:r>
            <a:r>
              <a:rPr lang="en-US" b="1" i="0" dirty="0">
                <a:solidFill>
                  <a:srgbClr val="000000"/>
                </a:solidFill>
                <a:effectLst/>
                <a:highlight>
                  <a:srgbClr val="FFFF00"/>
                </a:highlight>
              </a:rPr>
              <a:t> = 1), and two teenagers (</a:t>
            </a:r>
            <a:r>
              <a:rPr lang="en-US" b="1" i="0" dirty="0" err="1">
                <a:solidFill>
                  <a:srgbClr val="000000"/>
                </a:solidFill>
                <a:effectLst/>
                <a:highlight>
                  <a:srgbClr val="FFFF00"/>
                </a:highlight>
              </a:rPr>
              <a:t>Teenhome</a:t>
            </a:r>
            <a:r>
              <a:rPr lang="en-US" b="1" i="0" dirty="0">
                <a:solidFill>
                  <a:srgbClr val="000000"/>
                </a:solidFill>
                <a:effectLst/>
                <a:highlight>
                  <a:srgbClr val="FFFF00"/>
                </a:highlight>
              </a:rPr>
              <a:t> = 2). This indicates that the majority of responders may not have teenage children.</a:t>
            </a:r>
          </a:p>
          <a:p>
            <a:pPr algn="l">
              <a:buFont typeface="Arial" panose="020B0604020202020204" pitchFamily="34" charset="0"/>
              <a:buChar char="•"/>
            </a:pPr>
            <a:r>
              <a:rPr lang="en-US"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In contrast, non-responders are more likely to have one teenager at home, followed by no teenagers, and two teenagers. This suggests that non-responders may have a higher likelihood of having teenage children.</a:t>
            </a:r>
          </a:p>
          <a:p>
            <a:endParaRPr lang="en-IN" b="1" dirty="0">
              <a:highlight>
                <a:srgbClr val="FFFF00"/>
              </a:highlight>
            </a:endParaRPr>
          </a:p>
        </p:txBody>
      </p:sp>
    </p:spTree>
    <p:extLst>
      <p:ext uri="{BB962C8B-B14F-4D97-AF65-F5344CB8AC3E}">
        <p14:creationId xmlns:p14="http://schemas.microsoft.com/office/powerpoint/2010/main" val="3888390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C71FD-62A8-61F6-08F7-0723342B4CAC}"/>
              </a:ext>
            </a:extLst>
          </p:cNvPr>
          <p:cNvPicPr>
            <a:picLocks noChangeAspect="1"/>
          </p:cNvPicPr>
          <p:nvPr/>
        </p:nvPicPr>
        <p:blipFill>
          <a:blip r:embed="rId2"/>
          <a:stretch>
            <a:fillRect/>
          </a:stretch>
        </p:blipFill>
        <p:spPr>
          <a:xfrm>
            <a:off x="1047233" y="829522"/>
            <a:ext cx="10097534" cy="2853764"/>
          </a:xfrm>
          <a:prstGeom prst="rect">
            <a:avLst/>
          </a:prstGeom>
        </p:spPr>
      </p:pic>
      <p:sp>
        <p:nvSpPr>
          <p:cNvPr id="4" name="TextBox 3">
            <a:extLst>
              <a:ext uri="{FF2B5EF4-FFF2-40B4-BE49-F238E27FC236}">
                <a16:creationId xmlns:a16="http://schemas.microsoft.com/office/drawing/2014/main" id="{EA20B661-34CB-1CC3-07C6-A4F3716A93C1}"/>
              </a:ext>
            </a:extLst>
          </p:cNvPr>
          <p:cNvSpPr txBox="1"/>
          <p:nvPr/>
        </p:nvSpPr>
        <p:spPr>
          <a:xfrm>
            <a:off x="1315092" y="3554861"/>
            <a:ext cx="9565241" cy="2862322"/>
          </a:xfrm>
          <a:prstGeom prst="rect">
            <a:avLst/>
          </a:prstGeom>
          <a:noFill/>
        </p:spPr>
        <p:txBody>
          <a:bodyPr wrap="square" rtlCol="0">
            <a:spAutoFit/>
          </a:bodyPr>
          <a:lstStyle/>
          <a:p>
            <a:pPr algn="l"/>
            <a:r>
              <a:rPr lang="en-US" b="1" i="0" u="sng" dirty="0">
                <a:solidFill>
                  <a:srgbClr val="000000"/>
                </a:solidFill>
                <a:effectLst/>
                <a:highlight>
                  <a:srgbClr val="FFFF00"/>
                </a:highlight>
              </a:rPr>
              <a:t>Country</a:t>
            </a:r>
            <a:r>
              <a:rPr lang="en-US" b="1" i="0" dirty="0">
                <a:solidFill>
                  <a:srgbClr val="000000"/>
                </a:solidFill>
                <a:effectLst/>
                <a:highlight>
                  <a:srgbClr val="FFFF00"/>
                </a:highlight>
              </a:rPr>
              <a:t>:</a:t>
            </a:r>
          </a:p>
          <a:p>
            <a:pPr algn="l">
              <a:buFont typeface="Arial" panose="020B0604020202020204" pitchFamily="34" charset="0"/>
              <a:buChar char="•"/>
            </a:pPr>
            <a:r>
              <a:rPr lang="en-US" b="1" i="0" dirty="0">
                <a:solidFill>
                  <a:srgbClr val="000000"/>
                </a:solidFill>
                <a:effectLst/>
                <a:highlight>
                  <a:srgbClr val="FFFF00"/>
                </a:highlight>
              </a:rPr>
              <a:t>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The highest number of responders are from Spain (SP), followed by SA, CA, AUS, and GER. This distribution reflects the geographic distribution of responders, with Spain being the most prevalent country.</a:t>
            </a:r>
          </a:p>
          <a:p>
            <a:pPr algn="l">
              <a:buFont typeface="Arial" panose="020B0604020202020204" pitchFamily="34" charset="0"/>
              <a:buChar char="•"/>
            </a:pPr>
            <a:r>
              <a:rPr lang="en-US" b="1" i="0" dirty="0">
                <a:solidFill>
                  <a:srgbClr val="000000"/>
                </a:solidFill>
                <a:effectLst/>
                <a:highlight>
                  <a:srgbClr val="FFFF00"/>
                </a:highlight>
              </a:rPr>
              <a:t>Non-Responders:</a:t>
            </a:r>
          </a:p>
          <a:p>
            <a:pPr marL="742950" lvl="1" indent="-285750" algn="l">
              <a:buFont typeface="Arial" panose="020B0604020202020204" pitchFamily="34" charset="0"/>
              <a:buChar char="•"/>
            </a:pPr>
            <a:r>
              <a:rPr lang="en-US" b="1" i="0" dirty="0">
                <a:solidFill>
                  <a:srgbClr val="000000"/>
                </a:solidFill>
                <a:effectLst/>
                <a:highlight>
                  <a:srgbClr val="FFFF00"/>
                </a:highlight>
              </a:rPr>
              <a:t>Similarly, the highest number of non-responders are from Spain (SP), followed by SA, CA, AUS, and IND. The distribution among non-responders mirrors that of responders, indicating a consistent geographic representation.</a:t>
            </a:r>
          </a:p>
          <a:p>
            <a:endParaRPr lang="en-IN" b="1" dirty="0">
              <a:highlight>
                <a:srgbClr val="FFFF00"/>
              </a:highlight>
            </a:endParaRPr>
          </a:p>
        </p:txBody>
      </p:sp>
    </p:spTree>
    <p:extLst>
      <p:ext uri="{BB962C8B-B14F-4D97-AF65-F5344CB8AC3E}">
        <p14:creationId xmlns:p14="http://schemas.microsoft.com/office/powerpoint/2010/main" val="3712375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312B-3731-FC2A-610D-3AC40AA476B9}"/>
              </a:ext>
            </a:extLst>
          </p:cNvPr>
          <p:cNvSpPr>
            <a:spLocks noGrp="1"/>
          </p:cNvSpPr>
          <p:nvPr>
            <p:ph type="title"/>
          </p:nvPr>
        </p:nvSpPr>
        <p:spPr>
          <a:xfrm>
            <a:off x="1295401" y="766374"/>
            <a:ext cx="8697928" cy="641185"/>
          </a:xfrm>
        </p:spPr>
        <p:txBody>
          <a:bodyPr>
            <a:normAutofit fontScale="90000"/>
          </a:bodyPr>
          <a:lstStyle/>
          <a:p>
            <a:pPr algn="r"/>
            <a:r>
              <a:rPr lang="en-IN"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Plotting</a:t>
            </a:r>
            <a:r>
              <a:rPr lang="en-IN" sz="4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Heat map to find correlation</a:t>
            </a:r>
          </a:p>
        </p:txBody>
      </p:sp>
      <p:sp>
        <p:nvSpPr>
          <p:cNvPr id="3" name="Content Placeholder 2">
            <a:extLst>
              <a:ext uri="{FF2B5EF4-FFF2-40B4-BE49-F238E27FC236}">
                <a16:creationId xmlns:a16="http://schemas.microsoft.com/office/drawing/2014/main" id="{5A522DA4-48FA-115F-AC63-36EACC87A367}"/>
              </a:ext>
            </a:extLst>
          </p:cNvPr>
          <p:cNvSpPr>
            <a:spLocks noGrp="1"/>
          </p:cNvSpPr>
          <p:nvPr>
            <p:ph idx="1"/>
          </p:nvPr>
        </p:nvSpPr>
        <p:spPr>
          <a:xfrm>
            <a:off x="1295401" y="1505164"/>
            <a:ext cx="9601196" cy="4370704"/>
          </a:xfrm>
        </p:spPr>
        <p:txBody>
          <a:bodyPr>
            <a:normAutofit fontScale="92500" lnSpcReduction="10000"/>
          </a:bodyPr>
          <a:lstStyle/>
          <a:p>
            <a:pPr algn="l"/>
            <a:r>
              <a:rPr lang="en-IN" b="1" u="sng" dirty="0">
                <a:highlight>
                  <a:srgbClr val="FFFF00"/>
                </a:highlight>
              </a:rPr>
              <a:t>Correlation</a:t>
            </a:r>
            <a:r>
              <a:rPr lang="en-IN" b="1" dirty="0">
                <a:highlight>
                  <a:srgbClr val="FFFF00"/>
                </a:highlight>
              </a:rPr>
              <a:t> : </a:t>
            </a:r>
            <a:r>
              <a:rPr lang="en-US" b="1" i="0" dirty="0">
                <a:solidFill>
                  <a:srgbClr val="000000"/>
                </a:solidFill>
                <a:effectLst/>
                <a:highlight>
                  <a:srgbClr val="FFFF00"/>
                </a:highlight>
              </a:rPr>
              <a:t> Correlation is a statistical metric that quantifies the degree to which two variables are related. It ranges from -1 to 1, where:</a:t>
            </a:r>
          </a:p>
          <a:p>
            <a:pPr marL="0" indent="0" algn="l">
              <a:buNone/>
            </a:pPr>
            <a:r>
              <a:rPr lang="en-US" b="1" i="0" dirty="0">
                <a:solidFill>
                  <a:srgbClr val="000000"/>
                </a:solidFill>
                <a:effectLst/>
              </a:rPr>
              <a:t>	</a:t>
            </a:r>
            <a:r>
              <a:rPr lang="en-US" b="1" i="0" dirty="0">
                <a:solidFill>
                  <a:srgbClr val="000000"/>
                </a:solidFill>
                <a:effectLst/>
                <a:highlight>
                  <a:srgbClr val="FFFF00"/>
                </a:highlight>
              </a:rPr>
              <a:t>1 indicates a perfect positive correlation,</a:t>
            </a:r>
          </a:p>
          <a:p>
            <a:pPr marL="0" indent="0" algn="l">
              <a:buNone/>
            </a:pPr>
            <a:r>
              <a:rPr lang="en-US" b="1" i="0" dirty="0">
                <a:solidFill>
                  <a:srgbClr val="000000"/>
                </a:solidFill>
                <a:effectLst/>
              </a:rPr>
              <a:t>	</a:t>
            </a:r>
            <a:r>
              <a:rPr lang="en-US" b="1" i="0" dirty="0">
                <a:solidFill>
                  <a:srgbClr val="000000"/>
                </a:solidFill>
                <a:effectLst/>
                <a:highlight>
                  <a:srgbClr val="FFFF00"/>
                </a:highlight>
              </a:rPr>
              <a:t>-1 indicates a perfect negative correlation, and</a:t>
            </a:r>
          </a:p>
          <a:p>
            <a:pPr marL="0" indent="0" algn="l">
              <a:buNone/>
            </a:pPr>
            <a:r>
              <a:rPr lang="en-US" b="1" i="0" dirty="0">
                <a:solidFill>
                  <a:srgbClr val="000000"/>
                </a:solidFill>
                <a:effectLst/>
              </a:rPr>
              <a:t>	</a:t>
            </a:r>
            <a:r>
              <a:rPr lang="en-US" b="1" i="0" dirty="0">
                <a:solidFill>
                  <a:srgbClr val="000000"/>
                </a:solidFill>
                <a:effectLst/>
                <a:highlight>
                  <a:srgbClr val="FFFF00"/>
                </a:highlight>
              </a:rPr>
              <a:t>0 indicates no correlation.</a:t>
            </a:r>
          </a:p>
          <a:p>
            <a:pPr algn="l">
              <a:buFont typeface="Arial" panose="020B0604020202020204" pitchFamily="34" charset="0"/>
              <a:buChar char="•"/>
            </a:pPr>
            <a:r>
              <a:rPr lang="en-US" b="1" i="0" u="sng" dirty="0">
                <a:solidFill>
                  <a:srgbClr val="000000"/>
                </a:solidFill>
                <a:effectLst/>
                <a:highlight>
                  <a:srgbClr val="FFFF00"/>
                </a:highlight>
              </a:rPr>
              <a:t>Heatmap</a:t>
            </a:r>
            <a:r>
              <a:rPr lang="en-US" b="1" i="0" dirty="0">
                <a:solidFill>
                  <a:srgbClr val="000000"/>
                </a:solidFill>
                <a:effectLst/>
                <a:highlight>
                  <a:srgbClr val="FFFF00"/>
                </a:highlight>
              </a:rPr>
              <a:t> :- A heatmap in Python is a visual representation of data where values in a matrix are represented using colors. It provides a clear and intuitive way to display complex data patterns and relationships. Heatmaps are commonly created using libraries like </a:t>
            </a:r>
            <a:r>
              <a:rPr lang="en-US" b="1" i="0" dirty="0" err="1">
                <a:solidFill>
                  <a:srgbClr val="000000"/>
                </a:solidFill>
                <a:effectLst/>
                <a:highlight>
                  <a:srgbClr val="FFFF00"/>
                </a:highlight>
              </a:rPr>
              <a:t>Plotly</a:t>
            </a:r>
            <a:r>
              <a:rPr lang="en-US" b="1" i="0" dirty="0">
                <a:solidFill>
                  <a:srgbClr val="000000"/>
                </a:solidFill>
                <a:effectLst/>
                <a:highlight>
                  <a:srgbClr val="FFFF00"/>
                </a:highlight>
              </a:rPr>
              <a:t>, Seaborn, or Matplotlib, enabling effective visualization and analysis of data in various fields such as data science, machine learning, and statistics.</a:t>
            </a:r>
          </a:p>
          <a:p>
            <a:endParaRPr lang="en-IN" b="1" dirty="0">
              <a:highlight>
                <a:srgbClr val="FFFF00"/>
              </a:highlight>
            </a:endParaRPr>
          </a:p>
        </p:txBody>
      </p:sp>
    </p:spTree>
    <p:extLst>
      <p:ext uri="{BB962C8B-B14F-4D97-AF65-F5344CB8AC3E}">
        <p14:creationId xmlns:p14="http://schemas.microsoft.com/office/powerpoint/2010/main" val="291012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F0B1-956D-8906-B7BE-2F6619C8137D}"/>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Business Objective</a:t>
            </a:r>
          </a:p>
        </p:txBody>
      </p:sp>
      <p:sp>
        <p:nvSpPr>
          <p:cNvPr id="3" name="Content Placeholder 2">
            <a:extLst>
              <a:ext uri="{FF2B5EF4-FFF2-40B4-BE49-F238E27FC236}">
                <a16:creationId xmlns:a16="http://schemas.microsoft.com/office/drawing/2014/main" id="{DFF68295-6130-AA54-27A1-EB72C0F2E600}"/>
              </a:ext>
            </a:extLst>
          </p:cNvPr>
          <p:cNvSpPr>
            <a:spLocks noGrp="1"/>
          </p:cNvSpPr>
          <p:nvPr>
            <p:ph idx="1"/>
          </p:nvPr>
        </p:nvSpPr>
        <p:spPr>
          <a:xfrm>
            <a:off x="1295400" y="2548465"/>
            <a:ext cx="9734549" cy="3107268"/>
          </a:xfrm>
        </p:spPr>
        <p:txBody>
          <a:bodyPr>
            <a:noAutofit/>
          </a:bodyPr>
          <a:lstStyle/>
          <a:p>
            <a:r>
              <a:rPr lang="en-US" sz="3200" dirty="0"/>
              <a:t>The retailer wants to understand “</a:t>
            </a:r>
            <a:r>
              <a:rPr lang="en-US" sz="3200" b="1" dirty="0"/>
              <a:t>what kind of customers respond to different campaigns”</a:t>
            </a:r>
          </a:p>
          <a:p>
            <a:r>
              <a:rPr lang="en-US" sz="3200" dirty="0"/>
              <a:t>To achieve  reasonable answer to the above Objective, we've been tasked to analyze this dataset. </a:t>
            </a:r>
          </a:p>
          <a:p>
            <a:r>
              <a:rPr lang="en-US" sz="3200" dirty="0"/>
              <a:t>Some pointed business questions that we are required to answer.</a:t>
            </a:r>
          </a:p>
        </p:txBody>
      </p:sp>
    </p:spTree>
    <p:extLst>
      <p:ext uri="{BB962C8B-B14F-4D97-AF65-F5344CB8AC3E}">
        <p14:creationId xmlns:p14="http://schemas.microsoft.com/office/powerpoint/2010/main" val="378043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27E3BA-AEFF-6E98-5BEA-5501DA9C691C}"/>
              </a:ext>
            </a:extLst>
          </p:cNvPr>
          <p:cNvPicPr>
            <a:picLocks noChangeAspect="1"/>
          </p:cNvPicPr>
          <p:nvPr/>
        </p:nvPicPr>
        <p:blipFill>
          <a:blip r:embed="rId2"/>
          <a:stretch>
            <a:fillRect/>
          </a:stretch>
        </p:blipFill>
        <p:spPr>
          <a:xfrm>
            <a:off x="4464371" y="674576"/>
            <a:ext cx="6209973" cy="5508847"/>
          </a:xfrm>
          <a:prstGeom prst="rect">
            <a:avLst/>
          </a:prstGeom>
        </p:spPr>
      </p:pic>
      <p:sp>
        <p:nvSpPr>
          <p:cNvPr id="6" name="TextBox 5">
            <a:extLst>
              <a:ext uri="{FF2B5EF4-FFF2-40B4-BE49-F238E27FC236}">
                <a16:creationId xmlns:a16="http://schemas.microsoft.com/office/drawing/2014/main" id="{77328BBC-7406-2B6B-5C12-D5284F8D8EB0}"/>
              </a:ext>
            </a:extLst>
          </p:cNvPr>
          <p:cNvSpPr txBox="1"/>
          <p:nvPr/>
        </p:nvSpPr>
        <p:spPr>
          <a:xfrm>
            <a:off x="940085" y="924674"/>
            <a:ext cx="3724382" cy="1323439"/>
          </a:xfrm>
          <a:prstGeom prst="rect">
            <a:avLst/>
          </a:prstGeom>
          <a:noFill/>
        </p:spPr>
        <p:txBody>
          <a:bodyPr wrap="square" rtlCol="0">
            <a:spAutoFit/>
          </a:bodyPr>
          <a:lstStyle/>
          <a:p>
            <a:r>
              <a:rPr lang="en-IN" sz="4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Plotting Heat Map.</a:t>
            </a:r>
          </a:p>
        </p:txBody>
      </p:sp>
    </p:spTree>
    <p:extLst>
      <p:ext uri="{BB962C8B-B14F-4D97-AF65-F5344CB8AC3E}">
        <p14:creationId xmlns:p14="http://schemas.microsoft.com/office/powerpoint/2010/main" val="1836356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A34612-C40F-4192-8BBC-0D56E2102123}"/>
              </a:ext>
            </a:extLst>
          </p:cNvPr>
          <p:cNvSpPr txBox="1"/>
          <p:nvPr/>
        </p:nvSpPr>
        <p:spPr>
          <a:xfrm>
            <a:off x="1279133" y="631860"/>
            <a:ext cx="9683393" cy="5940088"/>
          </a:xfrm>
          <a:prstGeom prst="rect">
            <a:avLst/>
          </a:prstGeom>
          <a:noFill/>
        </p:spPr>
        <p:txBody>
          <a:bodyPr wrap="square" rtlCol="0">
            <a:spAutoFit/>
          </a:bodyPr>
          <a:lstStyle/>
          <a:p>
            <a:pPr algn="l"/>
            <a:r>
              <a:rPr lang="en-US" sz="2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Insights from Correlation Analysis with Response :</a:t>
            </a:r>
          </a:p>
          <a:p>
            <a:pPr algn="l"/>
            <a:endParaRPr lang="en-US" sz="2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i="0" dirty="0">
                <a:solidFill>
                  <a:srgbClr val="000000"/>
                </a:solidFill>
                <a:effectLst/>
                <a:highlight>
                  <a:srgbClr val="FFFF00"/>
                </a:highlight>
                <a:latin typeface="Garamond" panose="02020404030301010803" pitchFamily="18" charset="0"/>
              </a:rPr>
              <a:t>Age (0.02): There is a minimal positive correlation between the birth year and response.</a:t>
            </a:r>
          </a:p>
          <a:p>
            <a:pPr algn="l">
              <a:buFont typeface="Arial" panose="020B0604020202020204" pitchFamily="34" charset="0"/>
              <a:buChar char="•"/>
            </a:pPr>
            <a:r>
              <a:rPr lang="en-US" sz="2000" i="0" dirty="0">
                <a:solidFill>
                  <a:srgbClr val="000000"/>
                </a:solidFill>
                <a:effectLst/>
                <a:highlight>
                  <a:srgbClr val="FFFF00"/>
                </a:highlight>
                <a:latin typeface="Garamond" panose="02020404030301010803" pitchFamily="18" charset="0"/>
              </a:rPr>
              <a:t>Income (0.14): A positive correlation suggests higher income levels may influence response likelihood.</a:t>
            </a:r>
          </a:p>
          <a:p>
            <a:pPr algn="l">
              <a:buFont typeface="Arial" panose="020B0604020202020204" pitchFamily="34" charset="0"/>
              <a:buChar char="•"/>
            </a:pPr>
            <a:r>
              <a:rPr lang="en-US" sz="2000" i="0" dirty="0" err="1">
                <a:solidFill>
                  <a:srgbClr val="000000"/>
                </a:solidFill>
                <a:effectLst/>
                <a:highlight>
                  <a:srgbClr val="FFFF00"/>
                </a:highlight>
                <a:latin typeface="Garamond" panose="02020404030301010803" pitchFamily="18" charset="0"/>
              </a:rPr>
              <a:t>Kidhome</a:t>
            </a:r>
            <a:r>
              <a:rPr lang="en-US" sz="2000" i="0" dirty="0">
                <a:solidFill>
                  <a:srgbClr val="000000"/>
                </a:solidFill>
                <a:effectLst/>
                <a:highlight>
                  <a:srgbClr val="FFFF00"/>
                </a:highlight>
                <a:latin typeface="Garamond" panose="02020404030301010803" pitchFamily="18" charset="0"/>
              </a:rPr>
              <a:t> (-0.08) &amp; </a:t>
            </a:r>
            <a:r>
              <a:rPr lang="en-US" sz="2000" i="0" dirty="0" err="1">
                <a:solidFill>
                  <a:srgbClr val="000000"/>
                </a:solidFill>
                <a:effectLst/>
                <a:highlight>
                  <a:srgbClr val="FFFF00"/>
                </a:highlight>
                <a:latin typeface="Garamond" panose="02020404030301010803" pitchFamily="18" charset="0"/>
              </a:rPr>
              <a:t>Teenhome</a:t>
            </a:r>
            <a:r>
              <a:rPr lang="en-US" sz="2000" i="0" dirty="0">
                <a:solidFill>
                  <a:srgbClr val="000000"/>
                </a:solidFill>
                <a:effectLst/>
                <a:highlight>
                  <a:srgbClr val="FFFF00"/>
                </a:highlight>
                <a:latin typeface="Garamond" panose="02020404030301010803" pitchFamily="18" charset="0"/>
              </a:rPr>
              <a:t> (-0.15): Negative correlations indicate fewer children at home may slightly increase response rates.</a:t>
            </a:r>
          </a:p>
          <a:p>
            <a:pPr algn="l">
              <a:buFont typeface="Arial" panose="020B0604020202020204" pitchFamily="34" charset="0"/>
              <a:buChar char="•"/>
            </a:pPr>
            <a:r>
              <a:rPr lang="en-US" sz="2000" i="0" dirty="0">
                <a:solidFill>
                  <a:srgbClr val="000000"/>
                </a:solidFill>
                <a:effectLst/>
                <a:highlight>
                  <a:srgbClr val="FFFF00"/>
                </a:highlight>
                <a:latin typeface="Garamond" panose="02020404030301010803" pitchFamily="18" charset="0"/>
              </a:rPr>
              <a:t>Recency (-0.20): A negative correlation implies recent interactions may impact response positively.</a:t>
            </a:r>
          </a:p>
          <a:p>
            <a:pPr algn="l">
              <a:buFont typeface="Arial" panose="020B0604020202020204" pitchFamily="34" charset="0"/>
              <a:buChar char="•"/>
            </a:pPr>
            <a:r>
              <a:rPr lang="en-US" sz="2000" i="0" dirty="0" err="1">
                <a:solidFill>
                  <a:srgbClr val="000000"/>
                </a:solidFill>
                <a:effectLst/>
                <a:highlight>
                  <a:srgbClr val="FFFF00"/>
                </a:highlight>
                <a:latin typeface="Garamond" panose="02020404030301010803" pitchFamily="18" charset="0"/>
              </a:rPr>
              <a:t>MntWines</a:t>
            </a:r>
            <a:r>
              <a:rPr lang="en-US" sz="2000" i="0" dirty="0">
                <a:solidFill>
                  <a:srgbClr val="000000"/>
                </a:solidFill>
                <a:effectLst/>
                <a:highlight>
                  <a:srgbClr val="FFFF00"/>
                </a:highlight>
                <a:latin typeface="Garamond" panose="02020404030301010803" pitchFamily="18" charset="0"/>
              </a:rPr>
              <a:t> (0.25), </a:t>
            </a:r>
            <a:r>
              <a:rPr lang="en-US" sz="2000" i="0" dirty="0" err="1">
                <a:solidFill>
                  <a:srgbClr val="000000"/>
                </a:solidFill>
                <a:effectLst/>
                <a:highlight>
                  <a:srgbClr val="FFFF00"/>
                </a:highlight>
                <a:latin typeface="Garamond" panose="02020404030301010803" pitchFamily="18" charset="0"/>
              </a:rPr>
              <a:t>MntMeatProducts</a:t>
            </a:r>
            <a:r>
              <a:rPr lang="en-US" sz="2000" i="0" dirty="0">
                <a:solidFill>
                  <a:srgbClr val="000000"/>
                </a:solidFill>
                <a:effectLst/>
                <a:highlight>
                  <a:srgbClr val="FFFF00"/>
                </a:highlight>
                <a:latin typeface="Garamond" panose="02020404030301010803" pitchFamily="18" charset="0"/>
              </a:rPr>
              <a:t> (0.24): Higher spending on wines and meat products shows a stronger positive correlation with response.</a:t>
            </a:r>
          </a:p>
          <a:p>
            <a:pPr algn="l">
              <a:buFont typeface="Arial" panose="020B0604020202020204" pitchFamily="34" charset="0"/>
              <a:buChar char="•"/>
            </a:pPr>
            <a:r>
              <a:rPr lang="en-US" sz="2000" i="0" dirty="0" err="1">
                <a:solidFill>
                  <a:srgbClr val="000000"/>
                </a:solidFill>
                <a:effectLst/>
                <a:highlight>
                  <a:srgbClr val="FFFF00"/>
                </a:highlight>
                <a:latin typeface="Garamond" panose="02020404030301010803" pitchFamily="18" charset="0"/>
              </a:rPr>
              <a:t>MntFruits</a:t>
            </a:r>
            <a:r>
              <a:rPr lang="en-US" sz="2000" i="0" dirty="0">
                <a:solidFill>
                  <a:srgbClr val="000000"/>
                </a:solidFill>
                <a:effectLst/>
                <a:highlight>
                  <a:srgbClr val="FFFF00"/>
                </a:highlight>
                <a:latin typeface="Garamond" panose="02020404030301010803" pitchFamily="18" charset="0"/>
              </a:rPr>
              <a:t> (0.13), </a:t>
            </a:r>
            <a:r>
              <a:rPr lang="en-US" sz="2000" i="0" dirty="0" err="1">
                <a:solidFill>
                  <a:srgbClr val="000000"/>
                </a:solidFill>
                <a:effectLst/>
                <a:highlight>
                  <a:srgbClr val="FFFF00"/>
                </a:highlight>
                <a:latin typeface="Garamond" panose="02020404030301010803" pitchFamily="18" charset="0"/>
              </a:rPr>
              <a:t>MntFishProducts</a:t>
            </a:r>
            <a:r>
              <a:rPr lang="en-US" sz="2000" i="0" dirty="0">
                <a:solidFill>
                  <a:srgbClr val="000000"/>
                </a:solidFill>
                <a:effectLst/>
                <a:highlight>
                  <a:srgbClr val="FFFF00"/>
                </a:highlight>
                <a:latin typeface="Garamond" panose="02020404030301010803" pitchFamily="18" charset="0"/>
              </a:rPr>
              <a:t> (0.11), </a:t>
            </a:r>
            <a:r>
              <a:rPr lang="en-US" sz="2000" i="0" dirty="0" err="1">
                <a:solidFill>
                  <a:srgbClr val="000000"/>
                </a:solidFill>
                <a:effectLst/>
                <a:highlight>
                  <a:srgbClr val="FFFF00"/>
                </a:highlight>
                <a:latin typeface="Garamond" panose="02020404030301010803" pitchFamily="18" charset="0"/>
              </a:rPr>
              <a:t>MntSweetProducts</a:t>
            </a:r>
            <a:r>
              <a:rPr lang="en-US" sz="2000" i="0" dirty="0">
                <a:solidFill>
                  <a:srgbClr val="000000"/>
                </a:solidFill>
                <a:effectLst/>
                <a:highlight>
                  <a:srgbClr val="FFFF00"/>
                </a:highlight>
                <a:latin typeface="Garamond" panose="02020404030301010803" pitchFamily="18" charset="0"/>
              </a:rPr>
              <a:t> (0.12), </a:t>
            </a:r>
            <a:r>
              <a:rPr lang="en-US" sz="2000" i="0" dirty="0" err="1">
                <a:solidFill>
                  <a:srgbClr val="000000"/>
                </a:solidFill>
                <a:effectLst/>
                <a:highlight>
                  <a:srgbClr val="FFFF00"/>
                </a:highlight>
                <a:latin typeface="Garamond" panose="02020404030301010803" pitchFamily="18" charset="0"/>
              </a:rPr>
              <a:t>MntGoldProds</a:t>
            </a:r>
            <a:r>
              <a:rPr lang="en-US" sz="2000" i="0" dirty="0">
                <a:solidFill>
                  <a:srgbClr val="000000"/>
                </a:solidFill>
                <a:effectLst/>
                <a:highlight>
                  <a:srgbClr val="FFFF00"/>
                </a:highlight>
                <a:latin typeface="Garamond" panose="02020404030301010803" pitchFamily="18" charset="0"/>
              </a:rPr>
              <a:t> (0.14): Moderate positive correlations suggest preferences for these product categories may influence response.</a:t>
            </a:r>
          </a:p>
          <a:p>
            <a:pPr algn="l">
              <a:buFont typeface="Arial" panose="020B0604020202020204" pitchFamily="34" charset="0"/>
              <a:buChar char="•"/>
            </a:pPr>
            <a:r>
              <a:rPr lang="en-US" sz="2000" i="0" dirty="0" err="1">
                <a:solidFill>
                  <a:srgbClr val="000000"/>
                </a:solidFill>
                <a:effectLst/>
                <a:highlight>
                  <a:srgbClr val="FFFF00"/>
                </a:highlight>
                <a:latin typeface="Garamond" panose="02020404030301010803" pitchFamily="18" charset="0"/>
              </a:rPr>
              <a:t>NumWebPurchases</a:t>
            </a:r>
            <a:r>
              <a:rPr lang="en-US" sz="2000" i="0" dirty="0">
                <a:solidFill>
                  <a:srgbClr val="000000"/>
                </a:solidFill>
                <a:effectLst/>
                <a:highlight>
                  <a:srgbClr val="FFFF00"/>
                </a:highlight>
                <a:latin typeface="Garamond" panose="02020404030301010803" pitchFamily="18" charset="0"/>
              </a:rPr>
              <a:t> (0.15), </a:t>
            </a:r>
            <a:r>
              <a:rPr lang="en-US" sz="2000" i="0" dirty="0" err="1">
                <a:solidFill>
                  <a:srgbClr val="000000"/>
                </a:solidFill>
                <a:effectLst/>
                <a:highlight>
                  <a:srgbClr val="FFFF00"/>
                </a:highlight>
                <a:latin typeface="Garamond" panose="02020404030301010803" pitchFamily="18" charset="0"/>
              </a:rPr>
              <a:t>NumCatalogPurchases</a:t>
            </a:r>
            <a:r>
              <a:rPr lang="en-US" sz="2000" i="0" dirty="0">
                <a:solidFill>
                  <a:srgbClr val="000000"/>
                </a:solidFill>
                <a:effectLst/>
                <a:highlight>
                  <a:srgbClr val="FFFF00"/>
                </a:highlight>
                <a:latin typeface="Garamond" panose="02020404030301010803" pitchFamily="18" charset="0"/>
              </a:rPr>
              <a:t> (0.22): Positive correlations indicate higher purchase activity, especially online and through catalogs, may lead to increased response rates.</a:t>
            </a:r>
          </a:p>
          <a:p>
            <a:pPr algn="l">
              <a:buFont typeface="Arial" panose="020B0604020202020204" pitchFamily="34" charset="0"/>
              <a:buChar char="•"/>
            </a:pPr>
            <a:r>
              <a:rPr lang="en-US" sz="2000" i="0" dirty="0">
                <a:solidFill>
                  <a:srgbClr val="000000"/>
                </a:solidFill>
                <a:effectLst/>
                <a:highlight>
                  <a:srgbClr val="FFFF00"/>
                </a:highlight>
                <a:latin typeface="Garamond" panose="02020404030301010803" pitchFamily="18" charset="0"/>
              </a:rPr>
              <a:t>AcceptedCmp1 (0.29), AcceptedCmp3 (0.25), AcceptedCmp5 (0.33): Strong positive correlations with specific marketing campaigns suggest their effectiveness in driving responses.</a:t>
            </a:r>
          </a:p>
          <a:p>
            <a:endParaRPr lang="en-IN" sz="2000" dirty="0">
              <a:latin typeface="Garamond" panose="02020404030301010803" pitchFamily="18" charset="0"/>
            </a:endParaRPr>
          </a:p>
        </p:txBody>
      </p:sp>
    </p:spTree>
    <p:extLst>
      <p:ext uri="{BB962C8B-B14F-4D97-AF65-F5344CB8AC3E}">
        <p14:creationId xmlns:p14="http://schemas.microsoft.com/office/powerpoint/2010/main" val="1503881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6107-3302-027B-82C0-7F4CE506E4D7}"/>
              </a:ext>
            </a:extLst>
          </p:cNvPr>
          <p:cNvSpPr>
            <a:spLocks noGrp="1"/>
          </p:cNvSpPr>
          <p:nvPr>
            <p:ph type="title" idx="4294967295"/>
          </p:nvPr>
        </p:nvSpPr>
        <p:spPr>
          <a:xfrm>
            <a:off x="1125018" y="479425"/>
            <a:ext cx="9601200" cy="1303338"/>
          </a:xfrm>
        </p:spPr>
        <p:txBody>
          <a:bodyPr>
            <a:normAutofit/>
          </a:bodyPr>
          <a:lstStyle/>
          <a:p>
            <a:r>
              <a:rPr lang="en-IN" sz="32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Important features as per correlation targeting ‘response’</a:t>
            </a:r>
          </a:p>
        </p:txBody>
      </p:sp>
      <p:sp>
        <p:nvSpPr>
          <p:cNvPr id="3" name="Content Placeholder 2">
            <a:extLst>
              <a:ext uri="{FF2B5EF4-FFF2-40B4-BE49-F238E27FC236}">
                <a16:creationId xmlns:a16="http://schemas.microsoft.com/office/drawing/2014/main" id="{3A5FFFA3-C2A2-B467-F8BC-E87031DB5870}"/>
              </a:ext>
            </a:extLst>
          </p:cNvPr>
          <p:cNvSpPr>
            <a:spLocks noGrp="1"/>
          </p:cNvSpPr>
          <p:nvPr>
            <p:ph idx="4294967295"/>
          </p:nvPr>
        </p:nvSpPr>
        <p:spPr>
          <a:xfrm>
            <a:off x="2178121" y="1828799"/>
            <a:ext cx="4140200" cy="4549775"/>
          </a:xfrm>
        </p:spPr>
        <p:txBody>
          <a:bodyPr>
            <a:normAutofit lnSpcReduction="10000"/>
          </a:bodyPr>
          <a:lstStyle/>
          <a:p>
            <a:r>
              <a:rPr lang="en-IN" dirty="0"/>
              <a:t>Response</a:t>
            </a:r>
          </a:p>
          <a:p>
            <a:r>
              <a:rPr lang="en-IN" dirty="0"/>
              <a:t>AcceptedCmp5</a:t>
            </a:r>
          </a:p>
          <a:p>
            <a:r>
              <a:rPr lang="en-IN" dirty="0"/>
              <a:t>AcceptedCmp1</a:t>
            </a:r>
          </a:p>
          <a:p>
            <a:r>
              <a:rPr lang="en-IN" dirty="0"/>
              <a:t>AcceptedCmp3</a:t>
            </a:r>
          </a:p>
          <a:p>
            <a:r>
              <a:rPr lang="en-IN" dirty="0" err="1"/>
              <a:t>MntWines</a:t>
            </a:r>
            <a:endParaRPr lang="en-IN" dirty="0"/>
          </a:p>
          <a:p>
            <a:r>
              <a:rPr lang="en-IN" dirty="0" err="1"/>
              <a:t>MntMeatProducts</a:t>
            </a:r>
            <a:endParaRPr lang="en-IN" dirty="0"/>
          </a:p>
          <a:p>
            <a:r>
              <a:rPr lang="en-IN" dirty="0" err="1"/>
              <a:t>NumCatalogPurchases</a:t>
            </a:r>
            <a:endParaRPr lang="en-IN" dirty="0"/>
          </a:p>
          <a:p>
            <a:r>
              <a:rPr lang="en-IN" dirty="0" err="1"/>
              <a:t>Enrollment_age</a:t>
            </a:r>
            <a:endParaRPr lang="en-IN" dirty="0"/>
          </a:p>
          <a:p>
            <a:r>
              <a:rPr lang="en-IN" dirty="0"/>
              <a:t>AcceptedCmp4</a:t>
            </a:r>
          </a:p>
        </p:txBody>
      </p:sp>
      <p:sp>
        <p:nvSpPr>
          <p:cNvPr id="5" name="TextBox 4">
            <a:extLst>
              <a:ext uri="{FF2B5EF4-FFF2-40B4-BE49-F238E27FC236}">
                <a16:creationId xmlns:a16="http://schemas.microsoft.com/office/drawing/2014/main" id="{EA822F56-059E-F4B6-37B0-0D44EC984CCE}"/>
              </a:ext>
            </a:extLst>
          </p:cNvPr>
          <p:cNvSpPr txBox="1"/>
          <p:nvPr/>
        </p:nvSpPr>
        <p:spPr>
          <a:xfrm>
            <a:off x="6493268" y="1618182"/>
            <a:ext cx="5461568" cy="4615046"/>
          </a:xfrm>
          <a:prstGeom prst="rect">
            <a:avLst/>
          </a:prstGeom>
          <a:noFill/>
        </p:spPr>
        <p:txBody>
          <a:bodyPr wrap="square" rtlCol="0">
            <a:spAutoFit/>
          </a:bodyPr>
          <a:lstStyle/>
          <a:p>
            <a:pPr marL="285750" indent="-285750">
              <a:lnSpc>
                <a:spcPct val="150000"/>
              </a:lnSpc>
              <a:buClr>
                <a:schemeClr val="accent1"/>
              </a:buClr>
              <a:buSzPct val="120000"/>
              <a:buFont typeface="Arial" panose="020B0604020202020204" pitchFamily="34" charset="0"/>
              <a:buChar char="•"/>
            </a:pPr>
            <a:r>
              <a:rPr lang="en-IN" sz="2200" dirty="0"/>
              <a:t>AcceptedCmp2</a:t>
            </a:r>
          </a:p>
          <a:p>
            <a:pPr marL="285750" indent="-285750">
              <a:lnSpc>
                <a:spcPct val="150000"/>
              </a:lnSpc>
              <a:buClr>
                <a:schemeClr val="accent1"/>
              </a:buClr>
              <a:buSzPct val="120000"/>
              <a:buFont typeface="Arial" panose="020B0604020202020204" pitchFamily="34" charset="0"/>
              <a:buChar char="•"/>
            </a:pPr>
            <a:r>
              <a:rPr lang="en-IN" sz="2200" dirty="0" err="1"/>
              <a:t>NumWebPurchases</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err="1"/>
              <a:t>MntGoldProds</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a:t>Income_$</a:t>
            </a:r>
          </a:p>
          <a:p>
            <a:pPr marL="285750" indent="-285750">
              <a:lnSpc>
                <a:spcPct val="150000"/>
              </a:lnSpc>
              <a:buClr>
                <a:schemeClr val="accent1"/>
              </a:buClr>
              <a:buSzPct val="120000"/>
              <a:buFont typeface="Arial" panose="020B0604020202020204" pitchFamily="34" charset="0"/>
              <a:buChar char="•"/>
            </a:pPr>
            <a:r>
              <a:rPr lang="en-IN" sz="2200" dirty="0" err="1"/>
              <a:t>MntFruits</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err="1"/>
              <a:t>MntSweetProducts</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err="1"/>
              <a:t>MntFishProducts</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err="1"/>
              <a:t>TeenHome</a:t>
            </a:r>
            <a:endParaRPr lang="en-IN" sz="2200" dirty="0"/>
          </a:p>
          <a:p>
            <a:pPr marL="285750" indent="-285750">
              <a:lnSpc>
                <a:spcPct val="150000"/>
              </a:lnSpc>
              <a:buClr>
                <a:schemeClr val="accent1"/>
              </a:buClr>
              <a:buSzPct val="120000"/>
              <a:buFont typeface="Arial" panose="020B0604020202020204" pitchFamily="34" charset="0"/>
              <a:buChar char="•"/>
            </a:pPr>
            <a:r>
              <a:rPr lang="en-IN" sz="2200" dirty="0"/>
              <a:t>Recency</a:t>
            </a:r>
          </a:p>
        </p:txBody>
      </p:sp>
    </p:spTree>
    <p:extLst>
      <p:ext uri="{BB962C8B-B14F-4D97-AF65-F5344CB8AC3E}">
        <p14:creationId xmlns:p14="http://schemas.microsoft.com/office/powerpoint/2010/main" val="231722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F767-C62B-5E09-1EF9-9BD656F09059}"/>
              </a:ext>
            </a:extLst>
          </p:cNvPr>
          <p:cNvSpPr>
            <a:spLocks noGrp="1"/>
          </p:cNvSpPr>
          <p:nvPr>
            <p:ph type="title"/>
          </p:nvPr>
        </p:nvSpPr>
        <p:spPr/>
        <p:txBody>
          <a:bodyPr>
            <a:noAutofit/>
          </a:bodyPr>
          <a:lstStyle/>
          <a:p>
            <a: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Converting Categorical Columns into desired format for applying ML Algorithm</a:t>
            </a:r>
            <a:br>
              <a:rPr lang="en-US" sz="36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IN" sz="36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F0E792D-24DA-B531-F8E4-DF53C34C88AD}"/>
              </a:ext>
            </a:extLst>
          </p:cNvPr>
          <p:cNvSpPr>
            <a:spLocks noGrp="1"/>
          </p:cNvSpPr>
          <p:nvPr>
            <p:ph idx="1"/>
          </p:nvPr>
        </p:nvSpPr>
        <p:spPr/>
        <p:txBody>
          <a:bodyPr>
            <a:normAutofit fontScale="92500"/>
          </a:bodyPr>
          <a:lstStyle/>
          <a:p>
            <a:r>
              <a:rPr lang="en-US" b="1" i="0" u="sng" dirty="0">
                <a:solidFill>
                  <a:srgbClr val="000000"/>
                </a:solidFill>
                <a:effectLst/>
                <a:highlight>
                  <a:srgbClr val="FFFF00"/>
                </a:highlight>
              </a:rPr>
              <a:t>One Hot Encoding</a:t>
            </a:r>
            <a:r>
              <a:rPr lang="en-US" b="1" i="0" dirty="0">
                <a:solidFill>
                  <a:srgbClr val="000000"/>
                </a:solidFill>
                <a:effectLst/>
                <a:highlight>
                  <a:srgbClr val="FFFF00"/>
                </a:highlight>
              </a:rPr>
              <a:t>:- One-hot encoding is a technique used in machine learning to convert categorical variables into binary vectors. It involves representing categorical values as binary vectors, where each category is mapped to an integer and then to a binary vector where only one bit is set to 1 (hot) while the rest are 0s. This method is crucial for converting categorical data into a numerical format that machine learning algorithms can process effectively. In Python, one-hot encoding can be implemented using libraries like Pandas or scikit-learn, providing a way to handle categorical data in machine learning models.</a:t>
            </a:r>
            <a:endParaRPr lang="en-IN" b="1" dirty="0">
              <a:highlight>
                <a:srgbClr val="FFFF00"/>
              </a:highlight>
            </a:endParaRPr>
          </a:p>
        </p:txBody>
      </p:sp>
    </p:spTree>
    <p:extLst>
      <p:ext uri="{BB962C8B-B14F-4D97-AF65-F5344CB8AC3E}">
        <p14:creationId xmlns:p14="http://schemas.microsoft.com/office/powerpoint/2010/main" val="2974525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AEDDFB-388D-59C3-BD5D-E2A94E915552}"/>
              </a:ext>
            </a:extLst>
          </p:cNvPr>
          <p:cNvSpPr txBox="1"/>
          <p:nvPr/>
        </p:nvSpPr>
        <p:spPr>
          <a:xfrm>
            <a:off x="965771" y="616455"/>
            <a:ext cx="10042989" cy="5632311"/>
          </a:xfrm>
          <a:prstGeom prst="rect">
            <a:avLst/>
          </a:prstGeom>
          <a:noFill/>
        </p:spPr>
        <p:txBody>
          <a:bodyPr wrap="square" rtlCol="0">
            <a:spAutoFit/>
          </a:bodyPr>
          <a:lstStyle/>
          <a:p>
            <a:r>
              <a:rPr lang="en-IN" b="1" u="sng" dirty="0">
                <a:highlight>
                  <a:srgbClr val="FFFF00"/>
                </a:highlight>
              </a:rPr>
              <a:t>One hot Encoding</a:t>
            </a:r>
            <a:r>
              <a:rPr lang="en-IN" b="1" dirty="0">
                <a:highlight>
                  <a:srgbClr val="FFFF00"/>
                </a:highlight>
              </a:rPr>
              <a:t> : </a:t>
            </a:r>
          </a:p>
          <a:p>
            <a:r>
              <a:rPr lang="en-IN" b="1" dirty="0">
                <a:highlight>
                  <a:srgbClr val="FFFF00"/>
                </a:highlight>
              </a:rPr>
              <a:t>Shape of encoded </a:t>
            </a:r>
            <a:r>
              <a:rPr lang="en-IN" b="1" dirty="0" err="1">
                <a:highlight>
                  <a:srgbClr val="FFFF00"/>
                </a:highlight>
              </a:rPr>
              <a:t>dataframe</a:t>
            </a:r>
            <a:r>
              <a:rPr lang="en-IN" b="1" dirty="0">
                <a:highlight>
                  <a:srgbClr val="FFFF00"/>
                </a:highlight>
              </a:rPr>
              <a:t> : (2240,42)</a:t>
            </a:r>
          </a:p>
          <a:p>
            <a:endParaRPr lang="en-IN" b="1" dirty="0">
              <a:highlight>
                <a:srgbClr val="FFFF00"/>
              </a:highlight>
            </a:endParaRPr>
          </a:p>
          <a:p>
            <a:r>
              <a:rPr lang="en-US" b="1" i="0" dirty="0">
                <a:solidFill>
                  <a:srgbClr val="000000"/>
                </a:solidFill>
                <a:effectLst/>
                <a:highlight>
                  <a:srgbClr val="FFFF00"/>
                </a:highlight>
              </a:rPr>
              <a:t>Separating Independent and Dependent (Target) Variables and Scaling it to same dimension</a:t>
            </a:r>
          </a:p>
          <a:p>
            <a:endParaRPr lang="en-IN" b="1" dirty="0">
              <a:highlight>
                <a:srgbClr val="FFFF00"/>
              </a:highlight>
            </a:endParaRPr>
          </a:p>
          <a:p>
            <a:r>
              <a:rPr lang="en-US" b="1" i="0" u="sng" dirty="0">
                <a:solidFill>
                  <a:srgbClr val="000000"/>
                </a:solidFill>
                <a:effectLst/>
                <a:highlight>
                  <a:srgbClr val="FFFF00"/>
                </a:highlight>
              </a:rPr>
              <a:t>Covariance matrix</a:t>
            </a:r>
            <a:r>
              <a:rPr lang="en-US" b="1" i="0" dirty="0">
                <a:solidFill>
                  <a:srgbClr val="000000"/>
                </a:solidFill>
                <a:effectLst/>
                <a:highlight>
                  <a:srgbClr val="FFFF00"/>
                </a:highlight>
              </a:rPr>
              <a:t> :- It is a square matrix that displays the covariances between multiple variables, providing insights into how different variables are related in a dataset. It shows both the variances of individual variables and the covariances between pairs of variables. In Python, a covariance matrix can be created using functions like </a:t>
            </a:r>
            <a:r>
              <a:rPr lang="en-US" b="1" i="0" dirty="0" err="1">
                <a:solidFill>
                  <a:srgbClr val="000000"/>
                </a:solidFill>
                <a:effectLst/>
                <a:highlight>
                  <a:srgbClr val="FFFF00"/>
                </a:highlight>
              </a:rPr>
              <a:t>numpy.cov</a:t>
            </a:r>
            <a:r>
              <a:rPr lang="en-US" b="1" i="0" dirty="0">
                <a:solidFill>
                  <a:srgbClr val="000000"/>
                </a:solidFill>
                <a:effectLst/>
                <a:highlight>
                  <a:srgbClr val="FFFF00"/>
                </a:highlight>
              </a:rPr>
              <a:t>(), allowing for a comprehensive understanding of the relationships within a dataset.</a:t>
            </a:r>
            <a:endParaRPr lang="en-IN" b="1" i="0" dirty="0">
              <a:solidFill>
                <a:srgbClr val="000000"/>
              </a:solidFill>
              <a:effectLst/>
              <a:highlight>
                <a:srgbClr val="FFFF00"/>
              </a:highlight>
            </a:endParaRPr>
          </a:p>
          <a:p>
            <a:endParaRPr lang="en-IN" b="1" dirty="0">
              <a:solidFill>
                <a:srgbClr val="000000"/>
              </a:solidFill>
              <a:highlight>
                <a:srgbClr val="FFFF00"/>
              </a:highlight>
            </a:endParaRPr>
          </a:p>
          <a:p>
            <a:r>
              <a:rPr lang="en-US" b="1" i="0" u="sng" dirty="0">
                <a:solidFill>
                  <a:srgbClr val="000000"/>
                </a:solidFill>
                <a:effectLst/>
                <a:highlight>
                  <a:srgbClr val="FFFF00"/>
                </a:highlight>
              </a:rPr>
              <a:t>Eigen Values</a:t>
            </a:r>
            <a:r>
              <a:rPr lang="en-US" b="1" i="0" dirty="0">
                <a:solidFill>
                  <a:srgbClr val="000000"/>
                </a:solidFill>
                <a:effectLst/>
                <a:highlight>
                  <a:srgbClr val="FFFF00"/>
                </a:highlight>
              </a:rPr>
              <a:t> :- Eigen values are scalar values that represent the scaling factor of eigen vectors when a linear transformation is applied to them. In Python, eigen values can be calculated using functions like </a:t>
            </a:r>
            <a:r>
              <a:rPr lang="en-US" b="1" i="0" dirty="0" err="1">
                <a:solidFill>
                  <a:srgbClr val="000000"/>
                </a:solidFill>
                <a:effectLst/>
                <a:highlight>
                  <a:srgbClr val="FFFF00"/>
                </a:highlight>
              </a:rPr>
              <a:t>numpy.linalg.eigvals</a:t>
            </a:r>
            <a:r>
              <a:rPr lang="en-US" b="1" i="0" dirty="0">
                <a:solidFill>
                  <a:srgbClr val="000000"/>
                </a:solidFill>
                <a:effectLst/>
                <a:highlight>
                  <a:srgbClr val="FFFF00"/>
                </a:highlight>
              </a:rPr>
              <a:t>() or </a:t>
            </a:r>
            <a:r>
              <a:rPr lang="en-US" b="1" i="0" dirty="0" err="1">
                <a:solidFill>
                  <a:srgbClr val="000000"/>
                </a:solidFill>
                <a:effectLst/>
                <a:highlight>
                  <a:srgbClr val="FFFF00"/>
                </a:highlight>
              </a:rPr>
              <a:t>numpy.linalg.eig</a:t>
            </a:r>
            <a:r>
              <a:rPr lang="en-US" b="1" i="0" dirty="0">
                <a:solidFill>
                  <a:srgbClr val="000000"/>
                </a:solidFill>
                <a:effectLst/>
                <a:highlight>
                  <a:srgbClr val="FFFF00"/>
                </a:highlight>
              </a:rPr>
              <a:t>(). They play a crucial role in various mathematical and computational applications, providing insights into the behavior of linear transformations and matrices.</a:t>
            </a:r>
            <a:endParaRPr lang="en-IN" b="1" i="0" dirty="0">
              <a:solidFill>
                <a:srgbClr val="000000"/>
              </a:solidFill>
              <a:effectLst/>
              <a:highlight>
                <a:srgbClr val="FFFF00"/>
              </a:highlight>
            </a:endParaRPr>
          </a:p>
          <a:p>
            <a:endParaRPr lang="en-IN" b="1" dirty="0">
              <a:solidFill>
                <a:srgbClr val="000000"/>
              </a:solidFill>
              <a:highlight>
                <a:srgbClr val="FFFF00"/>
              </a:highlight>
            </a:endParaRPr>
          </a:p>
          <a:p>
            <a:r>
              <a:rPr lang="en-US" b="1" i="0" u="sng" dirty="0">
                <a:solidFill>
                  <a:srgbClr val="000000"/>
                </a:solidFill>
                <a:effectLst/>
                <a:highlight>
                  <a:srgbClr val="FFFF00"/>
                </a:highlight>
              </a:rPr>
              <a:t>Principal Component Analysis (PCA</a:t>
            </a:r>
            <a:r>
              <a:rPr lang="en-US" b="1" i="0" dirty="0">
                <a:solidFill>
                  <a:srgbClr val="000000"/>
                </a:solidFill>
                <a:effectLst/>
                <a:highlight>
                  <a:srgbClr val="FFFF00"/>
                </a:highlight>
              </a:rPr>
              <a:t>) :- It is a linear dimensionality reduction technique used in data analysis to extract essential information from high-dimensional datasets. It aims to preserve the most significant variations in the data while eliminating less important aspects.</a:t>
            </a:r>
            <a:endParaRPr lang="en-IN" b="1" dirty="0">
              <a:highlight>
                <a:srgbClr val="FFFF00"/>
              </a:highlight>
            </a:endParaRPr>
          </a:p>
        </p:txBody>
      </p:sp>
    </p:spTree>
    <p:extLst>
      <p:ext uri="{BB962C8B-B14F-4D97-AF65-F5344CB8AC3E}">
        <p14:creationId xmlns:p14="http://schemas.microsoft.com/office/powerpoint/2010/main" val="1400679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E816E-A116-C3DD-3A43-3B19B420D4F6}"/>
              </a:ext>
            </a:extLst>
          </p:cNvPr>
          <p:cNvSpPr txBox="1"/>
          <p:nvPr/>
        </p:nvSpPr>
        <p:spPr>
          <a:xfrm>
            <a:off x="1006868" y="729469"/>
            <a:ext cx="9637159" cy="5909310"/>
          </a:xfrm>
          <a:prstGeom prst="rect">
            <a:avLst/>
          </a:prstGeom>
          <a:noFill/>
        </p:spPr>
        <p:txBody>
          <a:bodyPr wrap="square" rtlCol="0">
            <a:spAutoFit/>
          </a:bodyPr>
          <a:lstStyle/>
          <a:p>
            <a:pPr marL="285750" indent="-285750">
              <a:buClr>
                <a:schemeClr val="accent1"/>
              </a:buClr>
              <a:buSzPct val="120000"/>
              <a:buFont typeface="Arial" panose="020B0604020202020204" pitchFamily="34" charset="0"/>
              <a:buChar char="•"/>
            </a:pPr>
            <a:r>
              <a:rPr lang="en-IN" b="1" dirty="0">
                <a:highlight>
                  <a:srgbClr val="FFFF00"/>
                </a:highlight>
              </a:rPr>
              <a:t>Finding </a:t>
            </a:r>
            <a:r>
              <a:rPr lang="en-IN" b="1" i="0" dirty="0" err="1">
                <a:solidFill>
                  <a:srgbClr val="000000"/>
                </a:solidFill>
                <a:effectLst/>
                <a:highlight>
                  <a:srgbClr val="FFFF00"/>
                </a:highlight>
              </a:rPr>
              <a:t>n_components</a:t>
            </a:r>
            <a:r>
              <a:rPr lang="en-IN" b="1" i="0" dirty="0">
                <a:solidFill>
                  <a:srgbClr val="000000"/>
                </a:solidFill>
                <a:effectLst/>
                <a:highlight>
                  <a:srgbClr val="FFFF00"/>
                </a:highlight>
              </a:rPr>
              <a:t> using eigen values for Principal Component Analysis (PCA)</a:t>
            </a:r>
          </a:p>
          <a:p>
            <a:pPr marL="285750" indent="-285750">
              <a:buClr>
                <a:schemeClr val="accent1"/>
              </a:buClr>
              <a:buSzPct val="120000"/>
              <a:buFont typeface="Arial" panose="020B0604020202020204" pitchFamily="34" charset="0"/>
              <a:buChar char="•"/>
            </a:pPr>
            <a:endParaRPr lang="en-IN" b="1" dirty="0">
              <a:solidFill>
                <a:srgbClr val="000000"/>
              </a:solidFill>
              <a:highlight>
                <a:srgbClr val="FFFF00"/>
              </a:highlight>
            </a:endParaRPr>
          </a:p>
          <a:p>
            <a:pPr marL="285750" indent="-285750">
              <a:buClr>
                <a:schemeClr val="accent1"/>
              </a:buClr>
              <a:buSzPct val="120000"/>
              <a:buFont typeface="Arial" panose="020B0604020202020204" pitchFamily="34" charset="0"/>
              <a:buChar char="•"/>
            </a:pPr>
            <a:r>
              <a:rPr lang="en-IN" b="1" i="0" dirty="0">
                <a:solidFill>
                  <a:srgbClr val="000000"/>
                </a:solidFill>
                <a:effectLst/>
                <a:highlight>
                  <a:srgbClr val="FFFF00"/>
                </a:highlight>
              </a:rPr>
              <a:t>Applying Principal Component Analysis</a:t>
            </a:r>
          </a:p>
          <a:p>
            <a:endParaRPr lang="en-IN" b="1" dirty="0">
              <a:solidFill>
                <a:srgbClr val="000000"/>
              </a:solidFill>
              <a:highlight>
                <a:srgbClr val="FFFF00"/>
              </a:highlight>
            </a:endParaRPr>
          </a:p>
          <a:p>
            <a:r>
              <a:rPr lang="en-IN" b="1" i="0" dirty="0">
                <a:solidFill>
                  <a:srgbClr val="000000"/>
                </a:solidFill>
                <a:effectLst/>
                <a:highlight>
                  <a:srgbClr val="FFFF00"/>
                </a:highlight>
              </a:rPr>
              <a:t>Explained variance ratio is :</a:t>
            </a:r>
          </a:p>
          <a:p>
            <a:r>
              <a:rPr lang="en-IN" b="1" dirty="0">
                <a:solidFill>
                  <a:srgbClr val="000000"/>
                </a:solidFill>
                <a:highlight>
                  <a:srgbClr val="FFFF00"/>
                </a:highlight>
              </a:rPr>
              <a:t>Component Income_$ - 0.15796265</a:t>
            </a:r>
          </a:p>
          <a:p>
            <a:r>
              <a:rPr lang="en-IN" b="1" dirty="0">
                <a:solidFill>
                  <a:srgbClr val="000000"/>
                </a:solidFill>
                <a:highlight>
                  <a:srgbClr val="FFFF00"/>
                </a:highlight>
              </a:rPr>
              <a:t>Component </a:t>
            </a:r>
            <a:r>
              <a:rPr lang="en-IN" b="1" dirty="0" err="1">
                <a:solidFill>
                  <a:srgbClr val="000000"/>
                </a:solidFill>
                <a:highlight>
                  <a:srgbClr val="FFFF00"/>
                </a:highlight>
              </a:rPr>
              <a:t>KidHome</a:t>
            </a:r>
            <a:r>
              <a:rPr lang="en-IN" b="1" dirty="0">
                <a:solidFill>
                  <a:srgbClr val="000000"/>
                </a:solidFill>
                <a:highlight>
                  <a:srgbClr val="FFFF00"/>
                </a:highlight>
              </a:rPr>
              <a:t> - 0.05392993</a:t>
            </a:r>
          </a:p>
          <a:p>
            <a:r>
              <a:rPr lang="en-IN" b="1" dirty="0">
                <a:solidFill>
                  <a:srgbClr val="000000"/>
                </a:solidFill>
                <a:highlight>
                  <a:srgbClr val="FFFF00"/>
                </a:highlight>
              </a:rPr>
              <a:t>Component </a:t>
            </a:r>
            <a:r>
              <a:rPr lang="en-IN" b="1" dirty="0" err="1">
                <a:solidFill>
                  <a:srgbClr val="000000"/>
                </a:solidFill>
                <a:highlight>
                  <a:srgbClr val="FFFF00"/>
                </a:highlight>
              </a:rPr>
              <a:t>TeenHome</a:t>
            </a:r>
            <a:r>
              <a:rPr lang="en-IN" b="1" dirty="0">
                <a:solidFill>
                  <a:srgbClr val="000000"/>
                </a:solidFill>
                <a:highlight>
                  <a:srgbClr val="FFFF00"/>
                </a:highlight>
              </a:rPr>
              <a:t> - 0.04543535</a:t>
            </a:r>
          </a:p>
          <a:p>
            <a:r>
              <a:rPr lang="en-IN" b="1" dirty="0">
                <a:solidFill>
                  <a:srgbClr val="000000"/>
                </a:solidFill>
                <a:highlight>
                  <a:srgbClr val="FFFF00"/>
                </a:highlight>
              </a:rPr>
              <a:t>Component Recency - 0.04054654</a:t>
            </a:r>
          </a:p>
          <a:p>
            <a:r>
              <a:rPr lang="en-IN" b="1" dirty="0">
                <a:solidFill>
                  <a:srgbClr val="000000"/>
                </a:solidFill>
                <a:highlight>
                  <a:srgbClr val="FFFF00"/>
                </a:highlight>
              </a:rPr>
              <a:t>Component </a:t>
            </a:r>
            <a:r>
              <a:rPr lang="en-IN" b="1" dirty="0" err="1">
                <a:solidFill>
                  <a:srgbClr val="000000"/>
                </a:solidFill>
                <a:highlight>
                  <a:srgbClr val="FFFF00"/>
                </a:highlight>
              </a:rPr>
              <a:t>MntWines</a:t>
            </a:r>
            <a:r>
              <a:rPr lang="en-IN" b="1" dirty="0">
                <a:solidFill>
                  <a:srgbClr val="000000"/>
                </a:solidFill>
                <a:highlight>
                  <a:srgbClr val="FFFF00"/>
                </a:highlight>
              </a:rPr>
              <a:t> - 0.03817715</a:t>
            </a:r>
          </a:p>
          <a:p>
            <a:r>
              <a:rPr lang="en-IN" b="1" dirty="0">
                <a:solidFill>
                  <a:srgbClr val="000000"/>
                </a:solidFill>
                <a:highlight>
                  <a:srgbClr val="FFFF00"/>
                </a:highlight>
              </a:rPr>
              <a:t>Component </a:t>
            </a:r>
            <a:r>
              <a:rPr lang="en-IN" b="1" dirty="0" err="1">
                <a:solidFill>
                  <a:srgbClr val="000000"/>
                </a:solidFill>
                <a:highlight>
                  <a:srgbClr val="FFFF00"/>
                </a:highlight>
              </a:rPr>
              <a:t>MntFruits</a:t>
            </a:r>
            <a:r>
              <a:rPr lang="en-IN" b="1" dirty="0">
                <a:solidFill>
                  <a:srgbClr val="000000"/>
                </a:solidFill>
                <a:highlight>
                  <a:srgbClr val="FFFF00"/>
                </a:highlight>
              </a:rPr>
              <a:t> - 0.03674326</a:t>
            </a:r>
          </a:p>
          <a:p>
            <a:r>
              <a:rPr lang="en-IN" b="1" dirty="0">
                <a:solidFill>
                  <a:srgbClr val="000000"/>
                </a:solidFill>
                <a:highlight>
                  <a:srgbClr val="FFFF00"/>
                </a:highlight>
              </a:rPr>
              <a:t>Component </a:t>
            </a:r>
            <a:r>
              <a:rPr lang="en-IN" b="1" dirty="0" err="1">
                <a:solidFill>
                  <a:srgbClr val="000000"/>
                </a:solidFill>
                <a:highlight>
                  <a:srgbClr val="FFFF00"/>
                </a:highlight>
              </a:rPr>
              <a:t>MntMeatProducts</a:t>
            </a:r>
            <a:r>
              <a:rPr lang="en-IN" b="1" dirty="0">
                <a:solidFill>
                  <a:srgbClr val="000000"/>
                </a:solidFill>
                <a:highlight>
                  <a:srgbClr val="FFFF00"/>
                </a:highlight>
              </a:rPr>
              <a:t> - 0.03488436</a:t>
            </a:r>
          </a:p>
          <a:p>
            <a:r>
              <a:rPr kumimoji="0" lang="en-US" altLang="en-US" sz="1800" b="1" i="0" u="none" strike="noStrike" cap="none" normalizeH="0" baseline="0" dirty="0">
                <a:ln>
                  <a:noFill/>
                </a:ln>
                <a:solidFill>
                  <a:srgbClr val="000000"/>
                </a:solidFill>
                <a:effectLst/>
                <a:highlight>
                  <a:srgbClr val="FFFF00"/>
                </a:highlight>
              </a:rPr>
              <a:t>Component </a:t>
            </a:r>
            <a:r>
              <a:rPr kumimoji="0" lang="en-US" altLang="en-US" sz="1800" b="1" i="0" u="none" strike="noStrike" cap="none" normalizeH="0" baseline="0" dirty="0" err="1">
                <a:ln>
                  <a:noFill/>
                </a:ln>
                <a:solidFill>
                  <a:srgbClr val="000000"/>
                </a:solidFill>
                <a:effectLst/>
                <a:highlight>
                  <a:srgbClr val="FFFF00"/>
                </a:highlight>
              </a:rPr>
              <a:t>MntFishProducts</a:t>
            </a:r>
            <a:r>
              <a:rPr kumimoji="0" lang="en-US" altLang="en-US" sz="1800" b="1" i="0" u="none" strike="noStrike" cap="none" normalizeH="0" baseline="0" dirty="0">
                <a:ln>
                  <a:noFill/>
                </a:ln>
                <a:solidFill>
                  <a:srgbClr val="000000"/>
                </a:solidFill>
                <a:effectLst/>
                <a:highlight>
                  <a:srgbClr val="FFFF00"/>
                </a:highlight>
              </a:rPr>
              <a:t> - 0.03193598</a:t>
            </a:r>
            <a:endParaRPr lang="en-US" altLang="en-US" b="1" dirty="0">
              <a:solidFill>
                <a:srgbClr val="000000"/>
              </a:solidFill>
              <a:highlight>
                <a:srgbClr val="FFFF00"/>
              </a:highlight>
            </a:endParaRPr>
          </a:p>
          <a:p>
            <a:r>
              <a:rPr kumimoji="0" lang="en-US" altLang="en-US" sz="1800" b="1" i="0" u="none" strike="noStrike" cap="none" normalizeH="0" baseline="0" dirty="0">
                <a:ln>
                  <a:noFill/>
                </a:ln>
                <a:solidFill>
                  <a:srgbClr val="000000"/>
                </a:solidFill>
                <a:effectLst/>
                <a:highlight>
                  <a:srgbClr val="FFFF00"/>
                </a:highlight>
              </a:rPr>
              <a:t>Component </a:t>
            </a:r>
            <a:r>
              <a:rPr kumimoji="0" lang="en-US" altLang="en-US" sz="1800" b="1" i="0" u="none" strike="noStrike" cap="none" normalizeH="0" baseline="0" dirty="0" err="1">
                <a:ln>
                  <a:noFill/>
                </a:ln>
                <a:solidFill>
                  <a:srgbClr val="000000"/>
                </a:solidFill>
                <a:effectLst/>
                <a:highlight>
                  <a:srgbClr val="FFFF00"/>
                </a:highlight>
              </a:rPr>
              <a:t>MntSweetProducts</a:t>
            </a:r>
            <a:r>
              <a:rPr kumimoji="0" lang="en-US" altLang="en-US" sz="1800" b="1" i="0" u="none" strike="noStrike" cap="none" normalizeH="0" baseline="0" dirty="0">
                <a:ln>
                  <a:noFill/>
                </a:ln>
                <a:solidFill>
                  <a:srgbClr val="000000"/>
                </a:solidFill>
                <a:effectLst/>
                <a:highlight>
                  <a:srgbClr val="FFFF00"/>
                </a:highlight>
              </a:rPr>
              <a:t> - 0.02974051</a:t>
            </a:r>
          </a:p>
          <a:p>
            <a:r>
              <a:rPr lang="en-US" altLang="en-US" b="1" dirty="0">
                <a:solidFill>
                  <a:srgbClr val="000000"/>
                </a:solidFill>
                <a:highlight>
                  <a:srgbClr val="FFFF00"/>
                </a:highlight>
              </a:rPr>
              <a:t>Component</a:t>
            </a:r>
            <a:r>
              <a:rPr kumimoji="0" lang="en-US" altLang="en-US" sz="1800" b="1" i="0" u="none" strike="noStrike" cap="none" normalizeH="0" baseline="0" dirty="0">
                <a:ln>
                  <a:noFill/>
                </a:ln>
                <a:solidFill>
                  <a:srgbClr val="000000"/>
                </a:solidFill>
                <a:effectLst/>
                <a:highlight>
                  <a:srgbClr val="FFFF00"/>
                </a:highlight>
              </a:rPr>
              <a:t> </a:t>
            </a:r>
            <a:r>
              <a:rPr kumimoji="0" lang="en-US" altLang="en-US" sz="1800" b="1" i="0" u="none" strike="noStrike" cap="none" normalizeH="0" baseline="0" dirty="0" err="1">
                <a:ln>
                  <a:noFill/>
                </a:ln>
                <a:solidFill>
                  <a:srgbClr val="000000"/>
                </a:solidFill>
                <a:effectLst/>
                <a:highlight>
                  <a:srgbClr val="FFFF00"/>
                </a:highlight>
              </a:rPr>
              <a:t>MntGoldProds</a:t>
            </a:r>
            <a:r>
              <a:rPr kumimoji="0" lang="en-US" altLang="en-US" sz="1800" b="1" i="0" u="none" strike="noStrike" cap="none" normalizeH="0" baseline="0" dirty="0">
                <a:ln>
                  <a:noFill/>
                </a:ln>
                <a:solidFill>
                  <a:srgbClr val="000000"/>
                </a:solidFill>
                <a:effectLst/>
                <a:highlight>
                  <a:srgbClr val="FFFF00"/>
                </a:highlight>
              </a:rPr>
              <a:t> - 0.02912807</a:t>
            </a:r>
          </a:p>
          <a:p>
            <a:r>
              <a:rPr lang="en-US" altLang="en-US" b="1" dirty="0">
                <a:solidFill>
                  <a:srgbClr val="000000"/>
                </a:solidFill>
                <a:highlight>
                  <a:srgbClr val="FFFF00"/>
                </a:highlight>
              </a:rPr>
              <a:t>Component</a:t>
            </a:r>
            <a:r>
              <a:rPr kumimoji="0" lang="en-US" altLang="en-US" sz="1800" b="1" i="0" u="none" strike="noStrike" cap="none" normalizeH="0" baseline="0" dirty="0">
                <a:ln>
                  <a:noFill/>
                </a:ln>
                <a:solidFill>
                  <a:srgbClr val="000000"/>
                </a:solidFill>
                <a:effectLst/>
                <a:highlight>
                  <a:srgbClr val="FFFF00"/>
                </a:highlight>
              </a:rPr>
              <a:t> </a:t>
            </a:r>
            <a:r>
              <a:rPr kumimoji="0" lang="en-US" altLang="en-US" sz="1800" b="1" i="0" u="none" strike="noStrike" cap="none" normalizeH="0" baseline="0" dirty="0" err="1">
                <a:ln>
                  <a:noFill/>
                </a:ln>
                <a:solidFill>
                  <a:srgbClr val="000000"/>
                </a:solidFill>
                <a:effectLst/>
                <a:highlight>
                  <a:srgbClr val="FFFF00"/>
                </a:highlight>
              </a:rPr>
              <a:t>NumDealsPurchases</a:t>
            </a:r>
            <a:r>
              <a:rPr kumimoji="0" lang="en-US" altLang="en-US" sz="1800" b="1" i="0" u="none" strike="noStrike" cap="none" normalizeH="0" baseline="0" dirty="0">
                <a:ln>
                  <a:noFill/>
                </a:ln>
                <a:solidFill>
                  <a:srgbClr val="000000"/>
                </a:solidFill>
                <a:effectLst/>
                <a:highlight>
                  <a:srgbClr val="FFFF00"/>
                </a:highlight>
              </a:rPr>
              <a:t> - 0.02829924</a:t>
            </a:r>
          </a:p>
          <a:p>
            <a:r>
              <a:rPr lang="en-US" altLang="en-US" b="1" dirty="0">
                <a:solidFill>
                  <a:srgbClr val="000000"/>
                </a:solidFill>
                <a:highlight>
                  <a:srgbClr val="FFFF00"/>
                </a:highlight>
              </a:rPr>
              <a:t>Component</a:t>
            </a:r>
            <a:r>
              <a:rPr kumimoji="0" lang="en-US" altLang="en-US" sz="1800" b="1" i="0" u="none" strike="noStrike" cap="none" normalizeH="0" baseline="0" dirty="0">
                <a:ln>
                  <a:noFill/>
                </a:ln>
                <a:solidFill>
                  <a:srgbClr val="000000"/>
                </a:solidFill>
                <a:effectLst/>
                <a:highlight>
                  <a:srgbClr val="FFFF00"/>
                </a:highlight>
              </a:rPr>
              <a:t> </a:t>
            </a:r>
            <a:r>
              <a:rPr kumimoji="0" lang="en-US" altLang="en-US" sz="1800" b="1" i="0" u="none" strike="noStrike" cap="none" normalizeH="0" baseline="0" dirty="0" err="1">
                <a:ln>
                  <a:noFill/>
                </a:ln>
                <a:solidFill>
                  <a:srgbClr val="000000"/>
                </a:solidFill>
                <a:effectLst/>
                <a:highlight>
                  <a:srgbClr val="FFFF00"/>
                </a:highlight>
              </a:rPr>
              <a:t>NumWebPurchases</a:t>
            </a:r>
            <a:r>
              <a:rPr kumimoji="0" lang="en-US" altLang="en-US" sz="1800" b="1" i="0" u="none" strike="noStrike" cap="none" normalizeH="0" baseline="0" dirty="0">
                <a:ln>
                  <a:noFill/>
                </a:ln>
                <a:solidFill>
                  <a:srgbClr val="000000"/>
                </a:solidFill>
                <a:effectLst/>
                <a:highlight>
                  <a:srgbClr val="FFFF00"/>
                </a:highlight>
              </a:rPr>
              <a:t> - 0.02694884</a:t>
            </a:r>
          </a:p>
          <a:p>
            <a:r>
              <a:rPr lang="en-US" altLang="en-US" b="1" dirty="0">
                <a:solidFill>
                  <a:srgbClr val="000000"/>
                </a:solidFill>
                <a:highlight>
                  <a:srgbClr val="FFFF00"/>
                </a:highlight>
              </a:rPr>
              <a:t>Component</a:t>
            </a:r>
            <a:r>
              <a:rPr kumimoji="0" lang="en-US" altLang="en-US" sz="1800" b="1" i="0" u="none" strike="noStrike" cap="none" normalizeH="0" baseline="0" dirty="0">
                <a:ln>
                  <a:noFill/>
                </a:ln>
                <a:solidFill>
                  <a:srgbClr val="000000"/>
                </a:solidFill>
                <a:effectLst/>
                <a:highlight>
                  <a:srgbClr val="FFFF00"/>
                </a:highlight>
              </a:rPr>
              <a:t> </a:t>
            </a:r>
            <a:r>
              <a:rPr kumimoji="0" lang="en-US" altLang="en-US" sz="1800" b="1" i="0" u="none" strike="noStrike" cap="none" normalizeH="0" baseline="0" dirty="0" err="1">
                <a:ln>
                  <a:noFill/>
                </a:ln>
                <a:solidFill>
                  <a:srgbClr val="000000"/>
                </a:solidFill>
                <a:effectLst/>
                <a:highlight>
                  <a:srgbClr val="FFFF00"/>
                </a:highlight>
              </a:rPr>
              <a:t>NumCatalogPurchases</a:t>
            </a:r>
            <a:r>
              <a:rPr kumimoji="0" lang="en-US" altLang="en-US" sz="1800" b="1" i="0" u="none" strike="noStrike" cap="none" normalizeH="0" baseline="0" dirty="0">
                <a:ln>
                  <a:noFill/>
                </a:ln>
                <a:solidFill>
                  <a:srgbClr val="000000"/>
                </a:solidFill>
                <a:effectLst/>
                <a:highlight>
                  <a:srgbClr val="FFFF00"/>
                </a:highlight>
              </a:rPr>
              <a:t> - 0.02683588</a:t>
            </a:r>
          </a:p>
          <a:p>
            <a:r>
              <a:rPr lang="en-US" altLang="en-US" b="1" dirty="0">
                <a:solidFill>
                  <a:srgbClr val="000000"/>
                </a:solidFill>
                <a:highlight>
                  <a:srgbClr val="FFFF00"/>
                </a:highlight>
              </a:rPr>
              <a:t>Component</a:t>
            </a:r>
            <a:r>
              <a:rPr kumimoji="0" lang="en-US" altLang="en-US" sz="1800" b="1" i="0" u="none" strike="noStrike" cap="none" normalizeH="0" baseline="0" dirty="0">
                <a:ln>
                  <a:noFill/>
                </a:ln>
                <a:solidFill>
                  <a:srgbClr val="000000"/>
                </a:solidFill>
                <a:effectLst/>
                <a:highlight>
                  <a:srgbClr val="FFFF00"/>
                </a:highlight>
              </a:rPr>
              <a:t> </a:t>
            </a:r>
            <a:r>
              <a:rPr kumimoji="0" lang="en-US" altLang="en-US" sz="1800" b="1" i="0" u="none" strike="noStrike" cap="none" normalizeH="0" baseline="0" dirty="0" err="1">
                <a:ln>
                  <a:noFill/>
                </a:ln>
                <a:solidFill>
                  <a:srgbClr val="000000"/>
                </a:solidFill>
                <a:effectLst/>
                <a:highlight>
                  <a:srgbClr val="FFFF00"/>
                </a:highlight>
              </a:rPr>
              <a:t>NumStorePurchases</a:t>
            </a:r>
            <a:r>
              <a:rPr kumimoji="0" lang="en-US" altLang="en-US" sz="1800" b="1" i="0" u="none" strike="noStrike" cap="none" normalizeH="0" baseline="0" dirty="0">
                <a:ln>
                  <a:noFill/>
                </a:ln>
                <a:solidFill>
                  <a:srgbClr val="000000"/>
                </a:solidFill>
                <a:effectLst/>
                <a:highlight>
                  <a:srgbClr val="FFFF00"/>
                </a:highlight>
              </a:rPr>
              <a:t> - 0.02619135</a:t>
            </a:r>
            <a:endParaRPr lang="en-IN" b="1" i="0" dirty="0">
              <a:solidFill>
                <a:srgbClr val="000000"/>
              </a:solidFill>
              <a:effectLst/>
              <a:highlight>
                <a:srgbClr val="FFFF00"/>
              </a:highlight>
            </a:endParaRPr>
          </a:p>
          <a:p>
            <a:endParaRPr lang="en-IN" b="1" i="0" dirty="0">
              <a:solidFill>
                <a:srgbClr val="000000"/>
              </a:solidFill>
              <a:effectLst/>
              <a:highlight>
                <a:srgbClr val="FFFF00"/>
              </a:highlight>
            </a:endParaRPr>
          </a:p>
          <a:p>
            <a:endParaRPr lang="en-IN" b="1" dirty="0">
              <a:highlight>
                <a:srgbClr val="FFFF00"/>
              </a:highlight>
            </a:endParaRPr>
          </a:p>
        </p:txBody>
      </p:sp>
    </p:spTree>
    <p:extLst>
      <p:ext uri="{BB962C8B-B14F-4D97-AF65-F5344CB8AC3E}">
        <p14:creationId xmlns:p14="http://schemas.microsoft.com/office/powerpoint/2010/main" val="25034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14B80-D294-DFA0-86EF-DBD0CF3D5AE9}"/>
              </a:ext>
            </a:extLst>
          </p:cNvPr>
          <p:cNvSpPr>
            <a:spLocks noGrp="1"/>
          </p:cNvSpPr>
          <p:nvPr>
            <p:ph type="title"/>
          </p:nvPr>
        </p:nvSpPr>
        <p:spPr/>
        <p:txBody>
          <a:bodyPr>
            <a:normAutofit fontScale="90000"/>
          </a:bodyPr>
          <a:lstStyle/>
          <a:p>
            <a:r>
              <a:rPr lang="en-IN"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Using </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Lazy Classifier to </a:t>
            </a:r>
            <a:r>
              <a:rPr lang="en-US" b="1" i="1" dirty="0" err="1">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analyse</a:t>
            </a:r>
            <a:r>
              <a:rPr lang="en-US"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each model and choose highly accurate</a:t>
            </a:r>
            <a:br>
              <a:rPr lang="en-US"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IN"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1DFF196-F6A1-4994-9926-8B81AA43B917}"/>
              </a:ext>
            </a:extLst>
          </p:cNvPr>
          <p:cNvSpPr>
            <a:spLocks noGrp="1"/>
          </p:cNvSpPr>
          <p:nvPr>
            <p:ph idx="1"/>
          </p:nvPr>
        </p:nvSpPr>
        <p:spPr/>
        <p:txBody>
          <a:bodyPr/>
          <a:lstStyle/>
          <a:p>
            <a:r>
              <a:rPr lang="en-US" b="1" i="0" u="sng" dirty="0">
                <a:solidFill>
                  <a:srgbClr val="000000"/>
                </a:solidFill>
                <a:effectLst/>
                <a:highlight>
                  <a:srgbClr val="FFFF00"/>
                </a:highlight>
              </a:rPr>
              <a:t>Lazy Classifier</a:t>
            </a:r>
            <a:r>
              <a:rPr lang="en-US" b="1" i="0" dirty="0">
                <a:solidFill>
                  <a:srgbClr val="000000"/>
                </a:solidFill>
                <a:effectLst/>
                <a:highlight>
                  <a:srgbClr val="FFFF00"/>
                </a:highlight>
              </a:rPr>
              <a:t> :- It is a tool provided by the Lazy Predict library in Python for machine learning tasks. It simplifies the process of building basic classification models without extensive coding. Lazy Classifier helps in quickly understanding which models perform better without the need for complex implementation. It is a valuable resource for streamlining the model selection process and gaining insights into the performance of various classification algorithms.</a:t>
            </a:r>
            <a:endParaRPr lang="en-IN" b="1" dirty="0">
              <a:highlight>
                <a:srgbClr val="FFFF00"/>
              </a:highlight>
            </a:endParaRPr>
          </a:p>
        </p:txBody>
      </p:sp>
    </p:spTree>
    <p:extLst>
      <p:ext uri="{BB962C8B-B14F-4D97-AF65-F5344CB8AC3E}">
        <p14:creationId xmlns:p14="http://schemas.microsoft.com/office/powerpoint/2010/main" val="2430290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E1802B-09CE-1484-26E3-CA2CD25ADA98}"/>
              </a:ext>
            </a:extLst>
          </p:cNvPr>
          <p:cNvPicPr>
            <a:picLocks noChangeAspect="1"/>
          </p:cNvPicPr>
          <p:nvPr/>
        </p:nvPicPr>
        <p:blipFill>
          <a:blip r:embed="rId2"/>
          <a:stretch>
            <a:fillRect/>
          </a:stretch>
        </p:blipFill>
        <p:spPr>
          <a:xfrm>
            <a:off x="5194684" y="626724"/>
            <a:ext cx="5118004" cy="5625102"/>
          </a:xfrm>
          <a:prstGeom prst="rect">
            <a:avLst/>
          </a:prstGeom>
        </p:spPr>
      </p:pic>
      <p:sp>
        <p:nvSpPr>
          <p:cNvPr id="4" name="TextBox 3">
            <a:extLst>
              <a:ext uri="{FF2B5EF4-FFF2-40B4-BE49-F238E27FC236}">
                <a16:creationId xmlns:a16="http://schemas.microsoft.com/office/drawing/2014/main" id="{8E894F34-A1C6-38F7-9403-1910BBFD4091}"/>
              </a:ext>
            </a:extLst>
          </p:cNvPr>
          <p:cNvSpPr txBox="1"/>
          <p:nvPr/>
        </p:nvSpPr>
        <p:spPr>
          <a:xfrm>
            <a:off x="986319" y="1063375"/>
            <a:ext cx="3791164" cy="1938992"/>
          </a:xfrm>
          <a:prstGeom prst="rect">
            <a:avLst/>
          </a:prstGeom>
          <a:noFill/>
        </p:spPr>
        <p:txBody>
          <a:bodyPr wrap="square" rtlCol="0">
            <a:spAutoFit/>
          </a:bodyPr>
          <a:lstStyle/>
          <a:p>
            <a:r>
              <a:rPr lang="en-IN" sz="2400" b="1" dirty="0" err="1">
                <a:highlight>
                  <a:srgbClr val="FFFF00"/>
                </a:highlight>
              </a:rPr>
              <a:t>Seperated</a:t>
            </a:r>
            <a:r>
              <a:rPr lang="en-IN" sz="2400" b="1" dirty="0">
                <a:highlight>
                  <a:srgbClr val="FFFF00"/>
                </a:highlight>
              </a:rPr>
              <a:t> Train and Test data</a:t>
            </a:r>
          </a:p>
          <a:p>
            <a:endParaRPr lang="en-IN" sz="2400" b="1" dirty="0">
              <a:highlight>
                <a:srgbClr val="FFFF00"/>
              </a:highlight>
            </a:endParaRPr>
          </a:p>
          <a:p>
            <a:r>
              <a:rPr lang="en-IN" sz="2400" b="1" dirty="0">
                <a:highlight>
                  <a:srgbClr val="FFFF00"/>
                </a:highlight>
              </a:rPr>
              <a:t>After applying model to the data, the output is :</a:t>
            </a:r>
          </a:p>
        </p:txBody>
      </p:sp>
    </p:spTree>
    <p:extLst>
      <p:ext uri="{BB962C8B-B14F-4D97-AF65-F5344CB8AC3E}">
        <p14:creationId xmlns:p14="http://schemas.microsoft.com/office/powerpoint/2010/main" val="492552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30BBE-8DBF-0D0E-A46B-11210558DCDD}"/>
              </a:ext>
            </a:extLst>
          </p:cNvPr>
          <p:cNvSpPr txBox="1"/>
          <p:nvPr/>
        </p:nvSpPr>
        <p:spPr>
          <a:xfrm>
            <a:off x="1227762" y="780840"/>
            <a:ext cx="9816957" cy="5324535"/>
          </a:xfrm>
          <a:prstGeom prst="rect">
            <a:avLst/>
          </a:prstGeom>
          <a:noFill/>
        </p:spPr>
        <p:txBody>
          <a:bodyPr wrap="square" rtlCol="0">
            <a:spAutoFit/>
          </a:bodyPr>
          <a:lstStyle/>
          <a:p>
            <a:pPr algn="l" rtl="0"/>
            <a:r>
              <a:rPr lang="en-US" sz="2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Logistic Regression Model</a:t>
            </a:r>
          </a:p>
          <a:p>
            <a:pPr algn="l" rtl="0"/>
            <a:endParaRPr lang="en-US" sz="1600" b="1" i="0" u="sng" dirty="0">
              <a:solidFill>
                <a:srgbClr val="000000"/>
              </a:solidFill>
              <a:effectLst/>
            </a:endParaRPr>
          </a:p>
          <a:p>
            <a:pPr algn="l" rtl="0"/>
            <a:r>
              <a:rPr lang="en-US" sz="1600" b="1" i="0" u="sng" dirty="0">
                <a:solidFill>
                  <a:srgbClr val="000000"/>
                </a:solidFill>
                <a:effectLst/>
                <a:highlight>
                  <a:srgbClr val="FFFF00"/>
                </a:highlight>
              </a:rPr>
              <a:t>Logistic Regression</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It is a statistical method used for binary classification tasks, where the goal is to predict the probability of an event occurring based on input features. Unlike linear regression, which predicts continuous values, logistic regression predicts the probability that an instance belongs to a particular class (e.g., 0 or 1, Yes or No).</a:t>
            </a:r>
          </a:p>
          <a:p>
            <a:pPr algn="l" rtl="0"/>
            <a:r>
              <a:rPr lang="en-US" sz="1600" b="1" i="0" u="sng" dirty="0">
                <a:solidFill>
                  <a:srgbClr val="000000"/>
                </a:solidFill>
                <a:effectLst/>
                <a:highlight>
                  <a:srgbClr val="FFFF00"/>
                </a:highlight>
              </a:rPr>
              <a:t>Precision</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Precision measures the proportion of true positive predictions among all positive predictions made by the model. It is calculated as the ratio of true positives to the sum of true positives and false positives.</a:t>
            </a:r>
          </a:p>
          <a:p>
            <a:pPr algn="l" rtl="0"/>
            <a:r>
              <a:rPr lang="en-US" sz="1600" b="1" i="0" u="sng" dirty="0">
                <a:solidFill>
                  <a:srgbClr val="000000"/>
                </a:solidFill>
                <a:effectLst/>
                <a:highlight>
                  <a:srgbClr val="FFFF00"/>
                </a:highlight>
              </a:rPr>
              <a:t>Recall</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Recall, also known as sensitivity, calculates the proportion of true positive predictions among all actual positive instances in the dataset. It is computed as the ratio of true positives to the sum of true positives and false negatives.</a:t>
            </a:r>
          </a:p>
          <a:p>
            <a:pPr algn="l" rtl="0"/>
            <a:r>
              <a:rPr lang="en-US" sz="1600" b="1" i="0" u="sng" dirty="0">
                <a:solidFill>
                  <a:srgbClr val="000000"/>
                </a:solidFill>
                <a:effectLst/>
                <a:highlight>
                  <a:srgbClr val="FFFF00"/>
                </a:highlight>
              </a:rPr>
              <a:t>F1 Score</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The F1 score is the harmonic mean of precision and recall, providing a balanced measure of a model's performance. It considers both false positives and false negatives, making it a useful metric for binary classification tasks.</a:t>
            </a:r>
          </a:p>
          <a:p>
            <a:pPr algn="l" rtl="0"/>
            <a:r>
              <a:rPr lang="en-US" sz="1600" b="1" i="0" u="sng" dirty="0">
                <a:solidFill>
                  <a:srgbClr val="000000"/>
                </a:solidFill>
                <a:effectLst/>
                <a:highlight>
                  <a:srgbClr val="FFFF00"/>
                </a:highlight>
              </a:rPr>
              <a:t>Accuracy</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Accuracy represents the proportion of correct predictions made by the model over all predictions. It is calculated as the ratio of the number of correct predictions to the total number of predictions.</a:t>
            </a:r>
          </a:p>
          <a:p>
            <a:pPr algn="l" rtl="0"/>
            <a:r>
              <a:rPr lang="en-US" sz="1600" b="1" i="0" u="sng" dirty="0">
                <a:solidFill>
                  <a:srgbClr val="000000"/>
                </a:solidFill>
                <a:effectLst/>
                <a:highlight>
                  <a:srgbClr val="FFFF00"/>
                </a:highlight>
              </a:rPr>
              <a:t>Macro Avg</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The macro average computes the unweighted mean of individual class metrics (precision, recall, F1 score), treating all classes equally. It is useful when all classes are of equal importance.</a:t>
            </a:r>
          </a:p>
          <a:p>
            <a:pPr algn="l" rtl="0"/>
            <a:r>
              <a:rPr lang="en-US" sz="1600" b="1" i="0" u="sng" dirty="0">
                <a:solidFill>
                  <a:srgbClr val="000000"/>
                </a:solidFill>
                <a:effectLst/>
                <a:highlight>
                  <a:srgbClr val="FFFF00"/>
                </a:highlight>
              </a:rPr>
              <a:t>Weighted Avg</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The weighted average calculates the average of metrics, weighted by the number of instances in each class. It gives more weight to classes with more instances, making it suitable for imbalanced datasets.</a:t>
            </a:r>
          </a:p>
          <a:p>
            <a:pPr algn="l" rtl="0"/>
            <a:r>
              <a:rPr lang="en-US" sz="1600" b="1" i="0" u="sng" dirty="0">
                <a:solidFill>
                  <a:srgbClr val="000000"/>
                </a:solidFill>
                <a:effectLst/>
                <a:highlight>
                  <a:srgbClr val="FFFF00"/>
                </a:highlight>
              </a:rPr>
              <a:t>Confusion Matrix</a:t>
            </a:r>
            <a:r>
              <a:rPr lang="en-US" sz="1600" b="1" i="0" dirty="0">
                <a:solidFill>
                  <a:srgbClr val="000000"/>
                </a:solidFill>
                <a:effectLst/>
                <a:highlight>
                  <a:srgbClr val="FFFF00"/>
                </a:highlight>
              </a:rPr>
              <a:t> </a:t>
            </a:r>
            <a:r>
              <a:rPr lang="en-US" sz="1600" b="0" i="0" dirty="0">
                <a:solidFill>
                  <a:srgbClr val="000000"/>
                </a:solidFill>
                <a:effectLst/>
                <a:highlight>
                  <a:srgbClr val="FFFF00"/>
                </a:highlight>
              </a:rPr>
              <a:t>:- A confusion matrix is a table that visualizes the performance of a classification model by comparing actual and predicted values. It shows the number of true positives, true negatives, false positives, and false negatives, providing insights into the model's performance across different classes.</a:t>
            </a:r>
          </a:p>
          <a:p>
            <a:endParaRPr lang="en-IN" sz="1600" dirty="0"/>
          </a:p>
        </p:txBody>
      </p:sp>
    </p:spTree>
    <p:extLst>
      <p:ext uri="{BB962C8B-B14F-4D97-AF65-F5344CB8AC3E}">
        <p14:creationId xmlns:p14="http://schemas.microsoft.com/office/powerpoint/2010/main" val="568858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9ACA3-C80F-7740-390C-8812E2E6B948}"/>
              </a:ext>
            </a:extLst>
          </p:cNvPr>
          <p:cNvPicPr>
            <a:picLocks noChangeAspect="1"/>
          </p:cNvPicPr>
          <p:nvPr/>
        </p:nvPicPr>
        <p:blipFill>
          <a:blip r:embed="rId2"/>
          <a:stretch>
            <a:fillRect/>
          </a:stretch>
        </p:blipFill>
        <p:spPr>
          <a:xfrm>
            <a:off x="2231502" y="795166"/>
            <a:ext cx="7728996" cy="5117611"/>
          </a:xfrm>
          <a:prstGeom prst="rect">
            <a:avLst/>
          </a:prstGeom>
        </p:spPr>
      </p:pic>
    </p:spTree>
    <p:extLst>
      <p:ext uri="{BB962C8B-B14F-4D97-AF65-F5344CB8AC3E}">
        <p14:creationId xmlns:p14="http://schemas.microsoft.com/office/powerpoint/2010/main" val="27166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2CBC-FBE3-CCAC-BC32-54A030A722CB}"/>
              </a:ext>
            </a:extLst>
          </p:cNvPr>
          <p:cNvSpPr>
            <a:spLocks noGrp="1"/>
          </p:cNvSpPr>
          <p:nvPr>
            <p:ph type="title"/>
          </p:nvPr>
        </p:nvSpPr>
        <p:spPr>
          <a:xfrm>
            <a:off x="1295402" y="2420407"/>
            <a:ext cx="9601196" cy="1303867"/>
          </a:xfrm>
        </p:spPr>
        <p:txBody>
          <a:bodyPr>
            <a:normAutofit fontScale="90000"/>
          </a:bodyPr>
          <a:lstStyle/>
          <a:p>
            <a:r>
              <a:rPr lang="en-US" sz="6000" b="1"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Data Understanding</a:t>
            </a:r>
            <a:br>
              <a:rPr lang="en-US" b="1" i="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454780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9DE5AC-7DE3-ED80-C3D9-FA66F4B1875B}"/>
              </a:ext>
            </a:extLst>
          </p:cNvPr>
          <p:cNvSpPr txBox="1"/>
          <p:nvPr/>
        </p:nvSpPr>
        <p:spPr>
          <a:xfrm>
            <a:off x="1068516" y="1078786"/>
            <a:ext cx="9010436" cy="5355312"/>
          </a:xfrm>
          <a:prstGeom prst="rect">
            <a:avLst/>
          </a:prstGeom>
          <a:noFill/>
        </p:spPr>
        <p:txBody>
          <a:bodyPr wrap="square" rtlCol="0">
            <a:spAutoFit/>
          </a:bodyPr>
          <a:lstStyle/>
          <a:p>
            <a:pPr algn="l"/>
            <a:endParaRPr lang="en-US" b="1" i="0" dirty="0">
              <a:solidFill>
                <a:srgbClr val="000000"/>
              </a:solidFill>
              <a:effectLst/>
              <a:highlight>
                <a:srgbClr val="FFFF00"/>
              </a:highlight>
            </a:endParaRPr>
          </a:p>
          <a:p>
            <a:pPr algn="l">
              <a:buFont typeface="Arial" panose="020B0604020202020204" pitchFamily="34" charset="0"/>
              <a:buChar char="•"/>
            </a:pPr>
            <a:r>
              <a:rPr lang="en-US" b="1" i="0" u="sng" dirty="0">
                <a:solidFill>
                  <a:srgbClr val="000000"/>
                </a:solidFill>
                <a:effectLst/>
                <a:highlight>
                  <a:srgbClr val="FFFF00"/>
                </a:highlight>
              </a:rPr>
              <a:t>Accuracy</a:t>
            </a:r>
            <a:r>
              <a:rPr lang="en-US" b="1" i="0" dirty="0">
                <a:solidFill>
                  <a:srgbClr val="000000"/>
                </a:solidFill>
                <a:effectLst/>
                <a:highlight>
                  <a:srgbClr val="FFFF00"/>
                </a:highlight>
              </a:rPr>
              <a:t> : The model achieved an accuracy of 0.879, indicating that it correctly predicted the class for approximately 88% of the instances.</a:t>
            </a:r>
          </a:p>
          <a:p>
            <a:pPr algn="l">
              <a:buFont typeface="Arial" panose="020B0604020202020204" pitchFamily="34" charset="0"/>
              <a:buChar char="•"/>
            </a:pPr>
            <a:r>
              <a:rPr lang="en-US" b="1" i="0" u="sng" dirty="0">
                <a:solidFill>
                  <a:srgbClr val="000000"/>
                </a:solidFill>
                <a:effectLst/>
                <a:highlight>
                  <a:srgbClr val="FFFF00"/>
                </a:highlight>
              </a:rPr>
              <a:t>Precision and Recall</a:t>
            </a:r>
            <a:r>
              <a:rPr lang="en-US" b="1" i="0" dirty="0">
                <a:solidFill>
                  <a:srgbClr val="000000"/>
                </a:solidFill>
                <a:effectLst/>
                <a:highlight>
                  <a:srgbClr val="FFFF00"/>
                </a:highlight>
              </a:rPr>
              <a:t> :</a:t>
            </a:r>
          </a:p>
          <a:p>
            <a:pPr marL="742950" lvl="1" indent="-285750" algn="l">
              <a:buFont typeface="Arial" panose="020B0604020202020204" pitchFamily="34" charset="0"/>
              <a:buChar char="•"/>
            </a:pPr>
            <a:r>
              <a:rPr lang="en-US" b="1" i="0" dirty="0">
                <a:solidFill>
                  <a:srgbClr val="000000"/>
                </a:solidFill>
                <a:effectLst/>
                <a:highlight>
                  <a:srgbClr val="FFFF00"/>
                </a:highlight>
              </a:rPr>
              <a:t>Class 0: The precision for class 0 is 0.90, suggesting that when the model predicted class 0, it was correct 90% of the time. The recall (true positive rate) for class 0 is 0.97, indicating that the model captured 97% of the actual class 0 instances.</a:t>
            </a:r>
          </a:p>
          <a:p>
            <a:pPr marL="742950" lvl="1" indent="-285750" algn="l">
              <a:buFont typeface="Arial" panose="020B0604020202020204" pitchFamily="34" charset="0"/>
              <a:buChar char="•"/>
            </a:pPr>
            <a:r>
              <a:rPr lang="en-US" b="1" i="0" dirty="0">
                <a:solidFill>
                  <a:srgbClr val="000000"/>
                </a:solidFill>
                <a:effectLst/>
                <a:highlight>
                  <a:srgbClr val="FFFF00"/>
                </a:highlight>
              </a:rPr>
              <a:t>Class 1: The precision for class 1 is 0.65, implying that the model correctly predicted class 1 65% of the time. The recall for class 1 is 0.32, showing that the model identified only 32% of the actual class 1 instances.</a:t>
            </a:r>
            <a:endParaRPr lang="en-US" b="1" i="0" u="sng" dirty="0">
              <a:solidFill>
                <a:srgbClr val="000000"/>
              </a:solidFill>
              <a:effectLst/>
              <a:highlight>
                <a:srgbClr val="FFFF00"/>
              </a:highlight>
            </a:endParaRPr>
          </a:p>
          <a:p>
            <a:pPr algn="l">
              <a:buFont typeface="Arial" panose="020B0604020202020204" pitchFamily="34" charset="0"/>
              <a:buChar char="•"/>
            </a:pPr>
            <a:r>
              <a:rPr lang="en-US" b="1" i="0" u="sng" dirty="0">
                <a:solidFill>
                  <a:srgbClr val="000000"/>
                </a:solidFill>
                <a:effectLst/>
                <a:highlight>
                  <a:srgbClr val="FFFF00"/>
                </a:highlight>
              </a:rPr>
              <a:t>F1-Score</a:t>
            </a:r>
            <a:r>
              <a:rPr lang="en-US" b="1" i="0" dirty="0">
                <a:solidFill>
                  <a:srgbClr val="000000"/>
                </a:solidFill>
                <a:effectLst/>
                <a:highlight>
                  <a:srgbClr val="FFFF00"/>
                </a:highlight>
              </a:rPr>
              <a:t> : The weighted average F1-score is 0.86, which balances precision and recall for both classes.</a:t>
            </a:r>
          </a:p>
          <a:p>
            <a:pPr algn="l">
              <a:buFont typeface="Arial" panose="020B0604020202020204" pitchFamily="34" charset="0"/>
              <a:buChar char="•"/>
            </a:pPr>
            <a:r>
              <a:rPr lang="en-US" b="1" i="0" u="sng" dirty="0">
                <a:solidFill>
                  <a:srgbClr val="000000"/>
                </a:solidFill>
                <a:effectLst/>
                <a:highlight>
                  <a:srgbClr val="FFFF00"/>
                </a:highlight>
              </a:rPr>
              <a:t>Confusion Matrix</a:t>
            </a:r>
            <a:r>
              <a:rPr lang="en-US" b="1" i="0" dirty="0">
                <a:solidFill>
                  <a:srgbClr val="000000"/>
                </a:solidFill>
                <a:effectLst/>
                <a:highlight>
                  <a:srgbClr val="FFFF00"/>
                </a:highlight>
              </a:rPr>
              <a:t> :</a:t>
            </a:r>
          </a:p>
          <a:p>
            <a:pPr marL="742950" lvl="1" indent="-285750" algn="l">
              <a:buFont typeface="Arial" panose="020B0604020202020204" pitchFamily="34" charset="0"/>
              <a:buChar char="•"/>
            </a:pPr>
            <a:r>
              <a:rPr lang="en-US" b="1" i="0" dirty="0">
                <a:solidFill>
                  <a:srgbClr val="000000"/>
                </a:solidFill>
                <a:effectLst/>
                <a:highlight>
                  <a:srgbClr val="FFFF00"/>
                </a:highlight>
              </a:rPr>
              <a:t>True Positives (TP): 374 instances were correctly predicted as class 0, and 20 instances were correctly predicted as class 1.</a:t>
            </a:r>
          </a:p>
          <a:p>
            <a:pPr marL="742950" lvl="1" indent="-285750" algn="l">
              <a:buFont typeface="Arial" panose="020B0604020202020204" pitchFamily="34" charset="0"/>
              <a:buChar char="•"/>
            </a:pPr>
            <a:r>
              <a:rPr lang="en-US" b="1" i="0" dirty="0">
                <a:solidFill>
                  <a:srgbClr val="000000"/>
                </a:solidFill>
                <a:effectLst/>
                <a:highlight>
                  <a:srgbClr val="FFFF00"/>
                </a:highlight>
              </a:rPr>
              <a:t>False Positives (FP): 11 instances were incorrectly predicted as class 1.</a:t>
            </a:r>
          </a:p>
          <a:p>
            <a:pPr marL="742950" lvl="1" indent="-285750" algn="l">
              <a:buFont typeface="Arial" panose="020B0604020202020204" pitchFamily="34" charset="0"/>
              <a:buChar char="•"/>
            </a:pPr>
            <a:r>
              <a:rPr lang="en-US" b="1" i="0" dirty="0">
                <a:solidFill>
                  <a:srgbClr val="000000"/>
                </a:solidFill>
                <a:effectLst/>
                <a:highlight>
                  <a:srgbClr val="FFFF00"/>
                </a:highlight>
              </a:rPr>
              <a:t>False Negatives (FN): 43 instances were incorrectly predicted as class 0.</a:t>
            </a:r>
          </a:p>
          <a:p>
            <a:pPr marL="742950" lvl="1" indent="-285750" algn="l">
              <a:buFont typeface="Arial" panose="020B0604020202020204" pitchFamily="34" charset="0"/>
              <a:buChar char="•"/>
            </a:pPr>
            <a:r>
              <a:rPr lang="en-US" b="1" i="0" dirty="0">
                <a:solidFill>
                  <a:srgbClr val="000000"/>
                </a:solidFill>
                <a:effectLst/>
                <a:highlight>
                  <a:srgbClr val="FFFF00"/>
                </a:highlight>
              </a:rPr>
              <a:t>True Negatives (TN): 20 instances were correctly predicted as class 1.</a:t>
            </a:r>
          </a:p>
          <a:p>
            <a:endParaRPr lang="en-IN" b="1" dirty="0">
              <a:highlight>
                <a:srgbClr val="FFFF00"/>
              </a:highlight>
            </a:endParaRPr>
          </a:p>
        </p:txBody>
      </p:sp>
      <p:sp>
        <p:nvSpPr>
          <p:cNvPr id="3" name="TextBox 2">
            <a:extLst>
              <a:ext uri="{FF2B5EF4-FFF2-40B4-BE49-F238E27FC236}">
                <a16:creationId xmlns:a16="http://schemas.microsoft.com/office/drawing/2014/main" id="{3808155C-BCAB-995A-5751-9D125F606193}"/>
              </a:ext>
            </a:extLst>
          </p:cNvPr>
          <p:cNvSpPr txBox="1"/>
          <p:nvPr/>
        </p:nvSpPr>
        <p:spPr>
          <a:xfrm>
            <a:off x="3118207" y="698643"/>
            <a:ext cx="4649056" cy="523220"/>
          </a:xfrm>
          <a:prstGeom prst="rect">
            <a:avLst/>
          </a:prstGeom>
          <a:noFill/>
        </p:spPr>
        <p:txBody>
          <a:bodyPr wrap="square" rtlCol="0">
            <a:spAutoFit/>
          </a:bodyPr>
          <a:lstStyle/>
          <a:p>
            <a:r>
              <a:rPr lang="en-IN" sz="2800" b="1" i="1" u="sng"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INSIGHTS :</a:t>
            </a:r>
          </a:p>
        </p:txBody>
      </p:sp>
    </p:spTree>
    <p:extLst>
      <p:ext uri="{BB962C8B-B14F-4D97-AF65-F5344CB8AC3E}">
        <p14:creationId xmlns:p14="http://schemas.microsoft.com/office/powerpoint/2010/main" val="2850436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3419-DC39-3851-745E-7B413B07A7F8}"/>
              </a:ext>
            </a:extLst>
          </p:cNvPr>
          <p:cNvSpPr>
            <a:spLocks noGrp="1"/>
          </p:cNvSpPr>
          <p:nvPr>
            <p:ph type="title"/>
          </p:nvPr>
        </p:nvSpPr>
        <p:spPr>
          <a:xfrm>
            <a:off x="1295402" y="2282612"/>
            <a:ext cx="9601196" cy="1303867"/>
          </a:xfrm>
        </p:spPr>
        <p:txBody>
          <a:bodyPr>
            <a:normAutofit/>
          </a:bodyPr>
          <a:lstStyle/>
          <a:p>
            <a:r>
              <a:rPr lang="en-US" sz="66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51947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3C24-F1F5-F1B2-9E2B-CCD46AC31635}"/>
              </a:ext>
            </a:extLst>
          </p:cNvPr>
          <p:cNvSpPr>
            <a:spLocks noGrp="1"/>
          </p:cNvSpPr>
          <p:nvPr>
            <p:ph type="title"/>
          </p:nvPr>
        </p:nvSpPr>
        <p:spPr>
          <a:xfrm>
            <a:off x="1295402" y="982132"/>
            <a:ext cx="9601196" cy="855135"/>
          </a:xfrm>
        </p:spPr>
        <p:txBody>
          <a:bodyPr>
            <a:normAutofit fontScale="90000"/>
          </a:bodyPr>
          <a:lstStyle/>
          <a:p>
            <a:r>
              <a:rPr lang="en-US" sz="6000" b="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Dataset</a:t>
            </a:r>
            <a:r>
              <a:rPr lang="en-US" b="1" i="0" dirty="0">
                <a:solidFill>
                  <a:srgbClr val="000000"/>
                </a:solidFill>
                <a:effectLst/>
                <a:latin typeface="Helvetica Neue"/>
              </a:rPr>
              <a:t> </a:t>
            </a:r>
            <a:r>
              <a:rPr lang="en-US" sz="6000" b="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Overview</a:t>
            </a:r>
            <a:br>
              <a:rPr lang="en-US" b="1" i="0" dirty="0">
                <a:solidFill>
                  <a:srgbClr val="000000"/>
                </a:solidFill>
                <a:effectLst/>
                <a:latin typeface="Helvetica Neue"/>
              </a:rPr>
            </a:br>
            <a:endParaRPr lang="en-US" dirty="0"/>
          </a:p>
        </p:txBody>
      </p:sp>
      <p:sp>
        <p:nvSpPr>
          <p:cNvPr id="3" name="Content Placeholder 2">
            <a:extLst>
              <a:ext uri="{FF2B5EF4-FFF2-40B4-BE49-F238E27FC236}">
                <a16:creationId xmlns:a16="http://schemas.microsoft.com/office/drawing/2014/main" id="{EC686383-1428-6E3C-0804-EFB8A5939CB8}"/>
              </a:ext>
            </a:extLst>
          </p:cNvPr>
          <p:cNvSpPr>
            <a:spLocks noGrp="1"/>
          </p:cNvSpPr>
          <p:nvPr>
            <p:ph idx="1"/>
          </p:nvPr>
        </p:nvSpPr>
        <p:spPr>
          <a:xfrm>
            <a:off x="702733" y="1752600"/>
            <a:ext cx="10769600" cy="3987800"/>
          </a:xfrm>
        </p:spPr>
        <p:txBody>
          <a:bodyPr>
            <a:normAutofit lnSpcReduction="10000"/>
          </a:bodyPr>
          <a:lstStyle/>
          <a:p>
            <a:pPr algn="l"/>
            <a:r>
              <a:rPr lang="en-US" sz="3600" b="1" dirty="0">
                <a:solidFill>
                  <a:srgbClr val="FF0000"/>
                </a:solidFill>
                <a:effectLst>
                  <a:outerShdw blurRad="38100" dist="38100" dir="2700000" algn="tl">
                    <a:srgbClr val="000000">
                      <a:alpha val="43137"/>
                    </a:srgbClr>
                  </a:outerShdw>
                </a:effectLst>
              </a:rPr>
              <a:t>The dataset contain Three essential files:</a:t>
            </a:r>
          </a:p>
          <a:p>
            <a:pPr algn="l">
              <a:buFont typeface="+mj-lt"/>
              <a:buAutoNum type="arabicPeriod"/>
            </a:pPr>
            <a:r>
              <a:rPr lang="en-US" sz="3200" b="1" i="0" dirty="0" err="1">
                <a:solidFill>
                  <a:srgbClr val="000000"/>
                </a:solidFill>
                <a:effectLst/>
                <a:latin typeface="+mj-lt"/>
              </a:rPr>
              <a:t>Demographics.Txt</a:t>
            </a:r>
            <a:r>
              <a:rPr lang="en-US" sz="3200" b="0" i="0" dirty="0">
                <a:solidFill>
                  <a:srgbClr val="000000"/>
                </a:solidFill>
                <a:effectLst/>
                <a:latin typeface="+mj-lt"/>
              </a:rPr>
              <a:t>: </a:t>
            </a:r>
            <a:r>
              <a:rPr lang="en-US" sz="3200" i="0" dirty="0">
                <a:solidFill>
                  <a:srgbClr val="000000"/>
                </a:solidFill>
                <a:effectLst/>
                <a:latin typeface="+mj-lt"/>
              </a:rPr>
              <a:t>Contains granular details on customer demographics</a:t>
            </a:r>
            <a:r>
              <a:rPr lang="en-US" sz="3200" b="0" i="0" dirty="0">
                <a:solidFill>
                  <a:srgbClr val="000000"/>
                </a:solidFill>
                <a:effectLst/>
                <a:latin typeface="+mj-lt"/>
              </a:rPr>
              <a:t>.</a:t>
            </a:r>
          </a:p>
          <a:p>
            <a:pPr algn="l">
              <a:buFont typeface="+mj-lt"/>
              <a:buAutoNum type="arabicPeriod"/>
            </a:pPr>
            <a:r>
              <a:rPr lang="en-US" sz="3200" b="1" i="0" dirty="0" err="1">
                <a:solidFill>
                  <a:srgbClr val="000000"/>
                </a:solidFill>
                <a:effectLst/>
                <a:latin typeface="+mj-lt"/>
              </a:rPr>
              <a:t>Behaviour.Json</a:t>
            </a:r>
            <a:r>
              <a:rPr lang="en-US" sz="3200" b="0" i="0" dirty="0">
                <a:solidFill>
                  <a:srgbClr val="000000"/>
                </a:solidFill>
                <a:effectLst/>
                <a:latin typeface="+mj-lt"/>
              </a:rPr>
              <a:t>: Provides insightful data regarding customer purchase behavior.</a:t>
            </a:r>
          </a:p>
          <a:p>
            <a:pPr algn="l">
              <a:buFont typeface="+mj-lt"/>
              <a:buAutoNum type="arabicPeriod"/>
            </a:pPr>
            <a:r>
              <a:rPr lang="en-US" sz="3200" b="1" i="0" dirty="0" err="1">
                <a:solidFill>
                  <a:srgbClr val="000000"/>
                </a:solidFill>
                <a:effectLst/>
                <a:latin typeface="+mj-lt"/>
              </a:rPr>
              <a:t>Campaign.Json</a:t>
            </a:r>
            <a:r>
              <a:rPr lang="en-US" sz="3200" b="0" i="0" dirty="0">
                <a:solidFill>
                  <a:srgbClr val="000000"/>
                </a:solidFill>
                <a:effectLst/>
                <a:latin typeface="+mj-lt"/>
              </a:rPr>
              <a:t>: Offers valuable insights into customer response patterns to marketing campaigns.</a:t>
            </a:r>
          </a:p>
          <a:p>
            <a:pPr marL="0" indent="0">
              <a:buNone/>
            </a:pPr>
            <a:endParaRPr lang="en-US" dirty="0"/>
          </a:p>
        </p:txBody>
      </p:sp>
    </p:spTree>
    <p:extLst>
      <p:ext uri="{BB962C8B-B14F-4D97-AF65-F5344CB8AC3E}">
        <p14:creationId xmlns:p14="http://schemas.microsoft.com/office/powerpoint/2010/main" val="2906427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1098-BC5B-B1C2-06B3-2B8FE911668A}"/>
              </a:ext>
            </a:extLst>
          </p:cNvPr>
          <p:cNvSpPr>
            <a:spLocks noGrp="1"/>
          </p:cNvSpPr>
          <p:nvPr>
            <p:ph type="title"/>
          </p:nvPr>
        </p:nvSpPr>
        <p:spPr>
          <a:xfrm>
            <a:off x="1295402" y="391582"/>
            <a:ext cx="9601196" cy="1303867"/>
          </a:xfrm>
        </p:spPr>
        <p:txBody>
          <a:bodyPr/>
          <a:lstStyle/>
          <a:p>
            <a:r>
              <a:rPr lang="en-US" sz="5400" b="1" i="1" dirty="0">
                <a:solidFill>
                  <a:srgbClr val="FF000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Demographics Dataset</a:t>
            </a:r>
          </a:p>
        </p:txBody>
      </p:sp>
      <p:sp>
        <p:nvSpPr>
          <p:cNvPr id="3" name="Content Placeholder 2">
            <a:extLst>
              <a:ext uri="{FF2B5EF4-FFF2-40B4-BE49-F238E27FC236}">
                <a16:creationId xmlns:a16="http://schemas.microsoft.com/office/drawing/2014/main" id="{301CFCCA-38C0-9045-D4D0-A7CEC703205B}"/>
              </a:ext>
            </a:extLst>
          </p:cNvPr>
          <p:cNvSpPr>
            <a:spLocks noGrp="1"/>
          </p:cNvSpPr>
          <p:nvPr>
            <p:ph idx="1"/>
          </p:nvPr>
        </p:nvSpPr>
        <p:spPr>
          <a:xfrm>
            <a:off x="723900" y="1466851"/>
            <a:ext cx="10677525" cy="4409018"/>
          </a:xfrm>
        </p:spPr>
        <p:txBody>
          <a:bodyPr>
            <a:normAutofit lnSpcReduction="10000"/>
          </a:bodyPr>
          <a:lstStyle/>
          <a:p>
            <a:r>
              <a:rPr lang="en-US" sz="2400" b="1" dirty="0"/>
              <a:t>ID :- </a:t>
            </a:r>
            <a:r>
              <a:rPr lang="en-US" sz="2400" dirty="0"/>
              <a:t>Customer's unique identifier</a:t>
            </a:r>
          </a:p>
          <a:p>
            <a:r>
              <a:rPr lang="en-US" sz="2400" b="1" dirty="0" err="1"/>
              <a:t>Year_Birth</a:t>
            </a:r>
            <a:r>
              <a:rPr lang="en-US" sz="2400" b="1" dirty="0"/>
              <a:t> :- </a:t>
            </a:r>
            <a:r>
              <a:rPr lang="en-US" sz="2400" dirty="0"/>
              <a:t>Customer's birth year </a:t>
            </a:r>
          </a:p>
          <a:p>
            <a:r>
              <a:rPr lang="en-US" sz="2400" b="1" dirty="0"/>
              <a:t>Education :- </a:t>
            </a:r>
            <a:r>
              <a:rPr lang="en-US" sz="2400" dirty="0"/>
              <a:t>Customer's education level </a:t>
            </a:r>
          </a:p>
          <a:p>
            <a:r>
              <a:rPr lang="en-US" sz="2400" b="1" dirty="0" err="1"/>
              <a:t>Marital_Status</a:t>
            </a:r>
            <a:r>
              <a:rPr lang="en-US" sz="2400" b="1" dirty="0"/>
              <a:t> :- </a:t>
            </a:r>
            <a:r>
              <a:rPr lang="en-US" sz="2400" dirty="0"/>
              <a:t>Customer's marital status </a:t>
            </a:r>
          </a:p>
          <a:p>
            <a:r>
              <a:rPr lang="en-US" sz="2400" b="1" dirty="0"/>
              <a:t>Income :- </a:t>
            </a:r>
            <a:r>
              <a:rPr lang="en-US" sz="2400" dirty="0"/>
              <a:t>Customer's yearly household income </a:t>
            </a:r>
          </a:p>
          <a:p>
            <a:r>
              <a:rPr lang="en-US" sz="2400" b="1" dirty="0" err="1"/>
              <a:t>Kidhome</a:t>
            </a:r>
            <a:r>
              <a:rPr lang="en-US" sz="2400" b="1" dirty="0"/>
              <a:t> :- </a:t>
            </a:r>
            <a:r>
              <a:rPr lang="en-US" sz="2400" dirty="0"/>
              <a:t>Number of children in customer's household </a:t>
            </a:r>
          </a:p>
          <a:p>
            <a:r>
              <a:rPr lang="en-US" sz="2400" b="1" dirty="0" err="1"/>
              <a:t>Teenhome</a:t>
            </a:r>
            <a:r>
              <a:rPr lang="en-US" sz="2400" b="1" dirty="0"/>
              <a:t> :- </a:t>
            </a:r>
            <a:r>
              <a:rPr lang="en-US" sz="2400" dirty="0"/>
              <a:t>Number of teenagers in customer's household </a:t>
            </a:r>
          </a:p>
          <a:p>
            <a:r>
              <a:rPr lang="en-US" sz="2400" b="1" dirty="0" err="1"/>
              <a:t>Dt_Customer</a:t>
            </a:r>
            <a:r>
              <a:rPr lang="en-US" sz="2400" b="1" dirty="0"/>
              <a:t> :- </a:t>
            </a:r>
            <a:r>
              <a:rPr lang="en-US" sz="2400" dirty="0"/>
              <a:t>Date of customer's enrollment with the company</a:t>
            </a:r>
          </a:p>
          <a:p>
            <a:r>
              <a:rPr lang="en-US" sz="2400" dirty="0"/>
              <a:t> </a:t>
            </a:r>
            <a:r>
              <a:rPr lang="en-US" sz="2400" b="1" dirty="0"/>
              <a:t>Country :- </a:t>
            </a:r>
            <a:r>
              <a:rPr lang="en-US" sz="2400" dirty="0"/>
              <a:t>Customer's location</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52413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10258</TotalTime>
  <Words>3841</Words>
  <Application>Microsoft Office PowerPoint</Application>
  <PresentationFormat>Widescreen</PresentationFormat>
  <Paragraphs>279</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Garamond</vt:lpstr>
      <vt:lpstr>Google Sans</vt:lpstr>
      <vt:lpstr>Helvetica Neue</vt:lpstr>
      <vt:lpstr>Times New Roman</vt:lpstr>
      <vt:lpstr>Organic</vt:lpstr>
      <vt:lpstr>Accelerator Program In Business Analytics And Data Science: Batch 7   G4 – Capstone Project </vt:lpstr>
      <vt:lpstr>Analyses of Retail Sales Case Study </vt:lpstr>
      <vt:lpstr>scenario</vt:lpstr>
      <vt:lpstr>Using the steps in the CRISP- DM methodology to Break down the business level problem to analytical solution. </vt:lpstr>
      <vt:lpstr>Business Understanding </vt:lpstr>
      <vt:lpstr>Business Objective</vt:lpstr>
      <vt:lpstr>Data Understanding </vt:lpstr>
      <vt:lpstr>Dataset Overview </vt:lpstr>
      <vt:lpstr>Demographics Dataset</vt:lpstr>
      <vt:lpstr>Behavior Dataset</vt:lpstr>
      <vt:lpstr>Campaign Dataset</vt:lpstr>
      <vt:lpstr>Data Preparation</vt:lpstr>
      <vt:lpstr>Data Quality and Check (Task 1)</vt:lpstr>
      <vt:lpstr>Loading Demographics Dataset </vt:lpstr>
      <vt:lpstr>Looking into demographic's information </vt:lpstr>
      <vt:lpstr>Loading Behavior Dataset</vt:lpstr>
      <vt:lpstr>Looking into Behaviour’s Information behav.info() </vt:lpstr>
      <vt:lpstr>Loading Campaign Dataset</vt:lpstr>
      <vt:lpstr>Looking into Campaign's information campa.info() </vt:lpstr>
      <vt:lpstr> Merging all three tables and named it Merged_df for consolidated view of data </vt:lpstr>
      <vt:lpstr>Looking into Merged Table's information merged_df.info() </vt:lpstr>
      <vt:lpstr>observation</vt:lpstr>
      <vt:lpstr>Data Quality Report</vt:lpstr>
      <vt:lpstr># Calculating null values:  </vt:lpstr>
      <vt:lpstr># Percentage of null values: </vt:lpstr>
      <vt:lpstr>Visualizing Proportion of Null Values in the Dataset </vt:lpstr>
      <vt:lpstr>Number of Zero Values </vt:lpstr>
      <vt:lpstr>Percentage of Zero Values </vt:lpstr>
      <vt:lpstr>Visualizing Proportion of Zero Values in the Dataset </vt:lpstr>
      <vt:lpstr>Looking at Merged Data information after Data cleaning and preprocessing  </vt:lpstr>
      <vt:lpstr> Univariates for continuous variables (mean, 25th, 50th, 75th, 90th and 95th percentile, min and max) </vt:lpstr>
      <vt:lpstr># Display the categorical statistics: categorical_stats </vt:lpstr>
      <vt:lpstr> Display the DataFrame containing outliers outliers_df</vt:lpstr>
      <vt:lpstr>Plotting Box Plot</vt:lpstr>
      <vt:lpstr># Display the DataFrame containing outliers count outliers_count_df</vt:lpstr>
      <vt:lpstr>Business Analysis and Hypothesis (Task 2)</vt:lpstr>
      <vt:lpstr>Defining a function “conduct_ttests” to conduct T-tests.</vt:lpstr>
      <vt:lpstr>After conducting T-test, the Data frame of T-test Results:</vt:lpstr>
      <vt:lpstr>Creating a funnel analysis showing what percentage of unique customers accept campaign 1,2, 3,..etc</vt:lpstr>
      <vt:lpstr>PowerPoint Presentation</vt:lpstr>
      <vt:lpstr>Insights from the visualization :</vt:lpstr>
      <vt:lpstr> The impact of the income on the amount spent on - Wine - Meat Products - Gold Products - Fish Products  </vt:lpstr>
      <vt:lpstr>PowerPoint Presentation</vt:lpstr>
      <vt:lpstr>PowerPoint Presentation</vt:lpstr>
      <vt:lpstr>Insights from the visualization :</vt:lpstr>
      <vt:lpstr> Testing of hypothesis that recent customers complain less in general compared to older customers </vt:lpstr>
      <vt:lpstr>PowerPoint Presentation</vt:lpstr>
      <vt:lpstr> Do people who accept the offer in the first campaign also accept in any other campaign?  </vt:lpstr>
      <vt:lpstr>PowerPoint Presentation</vt:lpstr>
      <vt:lpstr>Insights :</vt:lpstr>
      <vt:lpstr> Profile of people who respond vs. who don’t.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Plotting Heat map to find correlation</vt:lpstr>
      <vt:lpstr>PowerPoint Presentation</vt:lpstr>
      <vt:lpstr>PowerPoint Presentation</vt:lpstr>
      <vt:lpstr>Important features as per correlation targeting ‘response’</vt:lpstr>
      <vt:lpstr>Converting Categorical Columns into desired format for applying ML Algorithm </vt:lpstr>
      <vt:lpstr>PowerPoint Presentation</vt:lpstr>
      <vt:lpstr>PowerPoint Presentation</vt:lpstr>
      <vt:lpstr>Using Lazy Classifier to analyse each model and choose highly accurate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Analyses of Customer Service Data</dc:title>
  <dc:creator>GANESH SHET</dc:creator>
  <cp:lastModifiedBy>satya spandana</cp:lastModifiedBy>
  <cp:revision>111</cp:revision>
  <dcterms:created xsi:type="dcterms:W3CDTF">2024-01-16T05:17:46Z</dcterms:created>
  <dcterms:modified xsi:type="dcterms:W3CDTF">2024-03-24T11:30:55Z</dcterms:modified>
</cp:coreProperties>
</file>